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40"/>
  </p:notesMasterIdLst>
  <p:handoutMasterIdLst>
    <p:handoutMasterId r:id="rId41"/>
  </p:handoutMasterIdLst>
  <p:sldIdLst>
    <p:sldId id="435" r:id="rId2"/>
    <p:sldId id="436" r:id="rId3"/>
    <p:sldId id="438" r:id="rId4"/>
    <p:sldId id="439" r:id="rId5"/>
    <p:sldId id="441" r:id="rId6"/>
    <p:sldId id="442" r:id="rId7"/>
    <p:sldId id="437" r:id="rId8"/>
    <p:sldId id="443" r:id="rId9"/>
    <p:sldId id="444" r:id="rId10"/>
    <p:sldId id="445" r:id="rId11"/>
    <p:sldId id="446" r:id="rId12"/>
    <p:sldId id="447" r:id="rId13"/>
    <p:sldId id="448" r:id="rId14"/>
    <p:sldId id="449" r:id="rId15"/>
    <p:sldId id="450" r:id="rId16"/>
    <p:sldId id="451" r:id="rId17"/>
    <p:sldId id="454" r:id="rId18"/>
    <p:sldId id="453" r:id="rId19"/>
    <p:sldId id="455" r:id="rId20"/>
    <p:sldId id="456" r:id="rId21"/>
    <p:sldId id="457" r:id="rId22"/>
    <p:sldId id="458" r:id="rId23"/>
    <p:sldId id="460" r:id="rId24"/>
    <p:sldId id="462" r:id="rId25"/>
    <p:sldId id="463" r:id="rId26"/>
    <p:sldId id="465" r:id="rId27"/>
    <p:sldId id="466" r:id="rId28"/>
    <p:sldId id="468" r:id="rId29"/>
    <p:sldId id="470" r:id="rId30"/>
    <p:sldId id="471" r:id="rId31"/>
    <p:sldId id="472" r:id="rId32"/>
    <p:sldId id="474" r:id="rId33"/>
    <p:sldId id="476" r:id="rId34"/>
    <p:sldId id="478" r:id="rId35"/>
    <p:sldId id="479" r:id="rId36"/>
    <p:sldId id="367" r:id="rId37"/>
    <p:sldId id="368" r:id="rId38"/>
    <p:sldId id="480" r:id="rId39"/>
  </p:sldIdLst>
  <p:sldSz cx="9144000" cy="6858000" type="screen4x3"/>
  <p:notesSz cx="7086600" cy="94297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00" autoAdjust="0"/>
    <p:restoredTop sz="95113" autoAdjust="0"/>
  </p:normalViewPr>
  <p:slideViewPr>
    <p:cSldViewPr>
      <p:cViewPr>
        <p:scale>
          <a:sx n="75" d="100"/>
          <a:sy n="75" d="100"/>
        </p:scale>
        <p:origin x="-1224" y="-72"/>
      </p:cViewPr>
      <p:guideLst>
        <p:guide orient="horz" pos="2160"/>
        <p:guide pos="2880"/>
      </p:guideLst>
    </p:cSldViewPr>
  </p:slideViewPr>
  <p:notesTextViewPr>
    <p:cViewPr>
      <p:scale>
        <a:sx n="1" d="1"/>
        <a:sy n="1" d="1"/>
      </p:scale>
      <p:origin x="0" y="0"/>
    </p:cViewPr>
  </p:notesTextViewPr>
  <p:sorterViewPr>
    <p:cViewPr>
      <p:scale>
        <a:sx n="100" d="100"/>
        <a:sy n="100" d="100"/>
      </p:scale>
      <p:origin x="0" y="3660"/>
    </p:cViewPr>
  </p:sorterViewPr>
  <p:notesViewPr>
    <p:cSldViewPr>
      <p:cViewPr varScale="1">
        <p:scale>
          <a:sx n="70" d="100"/>
          <a:sy n="70" d="100"/>
        </p:scale>
        <p:origin x="-2766" y="-108"/>
      </p:cViewPr>
      <p:guideLst>
        <p:guide orient="horz" pos="2970"/>
        <p:guide pos="223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71488"/>
          </a:xfrm>
          <a:prstGeom prst="rect">
            <a:avLst/>
          </a:prstGeom>
        </p:spPr>
        <p:txBody>
          <a:bodyPr vert="horz" lIns="94370" tIns="47185" rIns="94370" bIns="47185" rtlCol="0"/>
          <a:lstStyle>
            <a:lvl1pPr algn="l">
              <a:defRPr sz="1200"/>
            </a:lvl1pPr>
          </a:lstStyle>
          <a:p>
            <a:endParaRPr lang="en-US"/>
          </a:p>
        </p:txBody>
      </p:sp>
      <p:sp>
        <p:nvSpPr>
          <p:cNvPr id="3" name="Date Placeholder 2"/>
          <p:cNvSpPr>
            <a:spLocks noGrp="1"/>
          </p:cNvSpPr>
          <p:nvPr>
            <p:ph type="dt" sz="quarter" idx="1"/>
          </p:nvPr>
        </p:nvSpPr>
        <p:spPr>
          <a:xfrm>
            <a:off x="4014100" y="0"/>
            <a:ext cx="3070860" cy="471488"/>
          </a:xfrm>
          <a:prstGeom prst="rect">
            <a:avLst/>
          </a:prstGeom>
        </p:spPr>
        <p:txBody>
          <a:bodyPr vert="horz" lIns="94370" tIns="47185" rIns="94370" bIns="47185" rtlCol="0"/>
          <a:lstStyle>
            <a:lvl1pPr algn="r">
              <a:defRPr sz="1200"/>
            </a:lvl1pPr>
          </a:lstStyle>
          <a:p>
            <a:fld id="{7091D7ED-49BF-4E97-ACB1-20FEDC4BC0D7}" type="datetimeFigureOut">
              <a:rPr lang="en-US" smtClean="0"/>
              <a:t>9/22/2012</a:t>
            </a:fld>
            <a:endParaRPr lang="en-US"/>
          </a:p>
        </p:txBody>
      </p:sp>
      <p:sp>
        <p:nvSpPr>
          <p:cNvPr id="4" name="Footer Placeholder 3"/>
          <p:cNvSpPr>
            <a:spLocks noGrp="1"/>
          </p:cNvSpPr>
          <p:nvPr>
            <p:ph type="ftr" sz="quarter" idx="2"/>
          </p:nvPr>
        </p:nvSpPr>
        <p:spPr>
          <a:xfrm>
            <a:off x="0" y="8956626"/>
            <a:ext cx="3070860" cy="471488"/>
          </a:xfrm>
          <a:prstGeom prst="rect">
            <a:avLst/>
          </a:prstGeom>
        </p:spPr>
        <p:txBody>
          <a:bodyPr vert="horz" lIns="94370" tIns="47185" rIns="94370" bIns="47185" rtlCol="0" anchor="b"/>
          <a:lstStyle>
            <a:lvl1pPr algn="l">
              <a:defRPr sz="1200"/>
            </a:lvl1pPr>
          </a:lstStyle>
          <a:p>
            <a:endParaRPr lang="en-US"/>
          </a:p>
        </p:txBody>
      </p:sp>
      <p:sp>
        <p:nvSpPr>
          <p:cNvPr id="5" name="Slide Number Placeholder 4"/>
          <p:cNvSpPr>
            <a:spLocks noGrp="1"/>
          </p:cNvSpPr>
          <p:nvPr>
            <p:ph type="sldNum" sz="quarter" idx="3"/>
          </p:nvPr>
        </p:nvSpPr>
        <p:spPr>
          <a:xfrm>
            <a:off x="4014100" y="8956626"/>
            <a:ext cx="3070860" cy="471488"/>
          </a:xfrm>
          <a:prstGeom prst="rect">
            <a:avLst/>
          </a:prstGeom>
        </p:spPr>
        <p:txBody>
          <a:bodyPr vert="horz" lIns="94370" tIns="47185" rIns="94370" bIns="47185" rtlCol="0" anchor="b"/>
          <a:lstStyle>
            <a:lvl1pPr algn="r">
              <a:defRPr sz="1200"/>
            </a:lvl1pPr>
          </a:lstStyle>
          <a:p>
            <a:fld id="{2E2E983F-0C6B-4DDD-BD83-B84FC523AFA7}" type="slidenum">
              <a:rPr lang="en-US" smtClean="0"/>
              <a:t>‹#›</a:t>
            </a:fld>
            <a:endParaRPr lang="en-US"/>
          </a:p>
        </p:txBody>
      </p:sp>
    </p:spTree>
    <p:extLst>
      <p:ext uri="{BB962C8B-B14F-4D97-AF65-F5344CB8AC3E}">
        <p14:creationId xmlns:p14="http://schemas.microsoft.com/office/powerpoint/2010/main" val="13778687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71488"/>
          </a:xfrm>
          <a:prstGeom prst="rect">
            <a:avLst/>
          </a:prstGeom>
        </p:spPr>
        <p:txBody>
          <a:bodyPr vert="horz" lIns="94370" tIns="47185" rIns="94370" bIns="47185" rtlCol="0"/>
          <a:lstStyle>
            <a:lvl1pPr algn="l">
              <a:defRPr sz="1200"/>
            </a:lvl1pPr>
          </a:lstStyle>
          <a:p>
            <a:endParaRPr lang="en-US"/>
          </a:p>
        </p:txBody>
      </p:sp>
      <p:sp>
        <p:nvSpPr>
          <p:cNvPr id="3" name="Date Placeholder 2"/>
          <p:cNvSpPr>
            <a:spLocks noGrp="1"/>
          </p:cNvSpPr>
          <p:nvPr>
            <p:ph type="dt" idx="1"/>
          </p:nvPr>
        </p:nvSpPr>
        <p:spPr>
          <a:xfrm>
            <a:off x="4014100" y="0"/>
            <a:ext cx="3070860" cy="471488"/>
          </a:xfrm>
          <a:prstGeom prst="rect">
            <a:avLst/>
          </a:prstGeom>
        </p:spPr>
        <p:txBody>
          <a:bodyPr vert="horz" lIns="94370" tIns="47185" rIns="94370" bIns="47185" rtlCol="0"/>
          <a:lstStyle>
            <a:lvl1pPr algn="r">
              <a:defRPr sz="1200"/>
            </a:lvl1pPr>
          </a:lstStyle>
          <a:p>
            <a:fld id="{7BFE4456-5F92-427D-917E-4EECCA758D00}" type="datetimeFigureOut">
              <a:rPr lang="en-US" smtClean="0"/>
              <a:t>9/22/2012</a:t>
            </a:fld>
            <a:endParaRPr lang="en-US"/>
          </a:p>
        </p:txBody>
      </p:sp>
      <p:sp>
        <p:nvSpPr>
          <p:cNvPr id="4" name="Slide Image Placeholder 3"/>
          <p:cNvSpPr>
            <a:spLocks noGrp="1" noRot="1" noChangeAspect="1"/>
          </p:cNvSpPr>
          <p:nvPr>
            <p:ph type="sldImg" idx="2"/>
          </p:nvPr>
        </p:nvSpPr>
        <p:spPr>
          <a:xfrm>
            <a:off x="1185863" y="706438"/>
            <a:ext cx="4714875" cy="3536950"/>
          </a:xfrm>
          <a:prstGeom prst="rect">
            <a:avLst/>
          </a:prstGeom>
          <a:noFill/>
          <a:ln w="12700">
            <a:solidFill>
              <a:prstClr val="black"/>
            </a:solidFill>
          </a:ln>
        </p:spPr>
        <p:txBody>
          <a:bodyPr vert="horz" lIns="94370" tIns="47185" rIns="94370" bIns="47185" rtlCol="0" anchor="ctr"/>
          <a:lstStyle/>
          <a:p>
            <a:endParaRPr lang="en-US"/>
          </a:p>
        </p:txBody>
      </p:sp>
      <p:sp>
        <p:nvSpPr>
          <p:cNvPr id="5" name="Notes Placeholder 4"/>
          <p:cNvSpPr>
            <a:spLocks noGrp="1"/>
          </p:cNvSpPr>
          <p:nvPr>
            <p:ph type="body" sz="quarter" idx="3"/>
          </p:nvPr>
        </p:nvSpPr>
        <p:spPr>
          <a:xfrm>
            <a:off x="708660" y="4479131"/>
            <a:ext cx="5669280" cy="4243388"/>
          </a:xfrm>
          <a:prstGeom prst="rect">
            <a:avLst/>
          </a:prstGeom>
        </p:spPr>
        <p:txBody>
          <a:bodyPr vert="horz" lIns="94370" tIns="47185" rIns="94370" bIns="4718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56626"/>
            <a:ext cx="3070860" cy="471488"/>
          </a:xfrm>
          <a:prstGeom prst="rect">
            <a:avLst/>
          </a:prstGeom>
        </p:spPr>
        <p:txBody>
          <a:bodyPr vert="horz" lIns="94370" tIns="47185" rIns="94370" bIns="47185" rtlCol="0" anchor="b"/>
          <a:lstStyle>
            <a:lvl1pPr algn="l">
              <a:defRPr sz="1200"/>
            </a:lvl1pPr>
          </a:lstStyle>
          <a:p>
            <a:endParaRPr lang="en-US"/>
          </a:p>
        </p:txBody>
      </p:sp>
      <p:sp>
        <p:nvSpPr>
          <p:cNvPr id="7" name="Slide Number Placeholder 6"/>
          <p:cNvSpPr>
            <a:spLocks noGrp="1"/>
          </p:cNvSpPr>
          <p:nvPr>
            <p:ph type="sldNum" sz="quarter" idx="5"/>
          </p:nvPr>
        </p:nvSpPr>
        <p:spPr>
          <a:xfrm>
            <a:off x="4014100" y="8956626"/>
            <a:ext cx="3070860" cy="471488"/>
          </a:xfrm>
          <a:prstGeom prst="rect">
            <a:avLst/>
          </a:prstGeom>
        </p:spPr>
        <p:txBody>
          <a:bodyPr vert="horz" lIns="94370" tIns="47185" rIns="94370" bIns="47185" rtlCol="0" anchor="b"/>
          <a:lstStyle>
            <a:lvl1pPr algn="r">
              <a:defRPr sz="1200"/>
            </a:lvl1pPr>
          </a:lstStyle>
          <a:p>
            <a:fld id="{4C80196F-A6B2-41EE-A906-674CE53E4B72}" type="slidenum">
              <a:rPr lang="en-US" smtClean="0"/>
              <a:t>‹#›</a:t>
            </a:fld>
            <a:endParaRPr lang="en-US"/>
          </a:p>
        </p:txBody>
      </p:sp>
    </p:spTree>
    <p:extLst>
      <p:ext uri="{BB962C8B-B14F-4D97-AF65-F5344CB8AC3E}">
        <p14:creationId xmlns:p14="http://schemas.microsoft.com/office/powerpoint/2010/main" val="1728297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custDataLst>
              <p:tags r:id="rId2"/>
            </p:custDataLst>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custDataLst>
              <p:tags r:id="rId3"/>
            </p:custDataLst>
          </p:nvPr>
        </p:nvSpPr>
        <p:spPr/>
        <p:txBody>
          <a:bodyPr/>
          <a:lstStyle/>
          <a:p>
            <a:fld id="{9DE4325A-08AF-48D4-9C31-E51B697FB209}" type="datetimeFigureOut">
              <a:rPr lang="en-US" smtClean="0"/>
              <a:t>9/22/2012</a:t>
            </a:fld>
            <a:endParaRPr lang="en-US" dirty="0"/>
          </a:p>
        </p:txBody>
      </p:sp>
      <p:sp>
        <p:nvSpPr>
          <p:cNvPr id="5" name="Footer Placeholder 4"/>
          <p:cNvSpPr>
            <a:spLocks noGrp="1"/>
          </p:cNvSpPr>
          <p:nvPr>
            <p:ph type="ftr" sz="quarter" idx="11"/>
            <p:custDataLst>
              <p:tags r:id="rId4"/>
            </p:custDataLst>
          </p:nvPr>
        </p:nvSpPr>
        <p:spPr/>
        <p:txBody>
          <a:bodyPr/>
          <a:lstStyle/>
          <a:p>
            <a:endParaRPr lang="en-US" dirty="0"/>
          </a:p>
        </p:txBody>
      </p:sp>
      <p:sp>
        <p:nvSpPr>
          <p:cNvPr id="6" name="Slide Number Placeholder 5"/>
          <p:cNvSpPr>
            <a:spLocks noGrp="1"/>
          </p:cNvSpPr>
          <p:nvPr>
            <p:ph type="sldNum" sz="quarter" idx="12"/>
            <p:custDataLst>
              <p:tags r:id="rId5"/>
            </p:custDataLst>
          </p:nvPr>
        </p:nvSpPr>
        <p:spPr/>
        <p:txBody>
          <a:bodyPr/>
          <a:lstStyle/>
          <a:p>
            <a:fld id="{0AEBC882-BDD3-42F8-BF52-D7D55AE3E306}" type="slidenum">
              <a:rPr lang="en-US" smtClean="0"/>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E4325A-08AF-48D4-9C31-E51B697FB209}" type="datetimeFigureOut">
              <a:rPr lang="en-US" smtClean="0"/>
              <a:t>9/22/2012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EBC882-BDD3-42F8-BF52-D7D55AE3E306}"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DE4325A-08AF-48D4-9C31-E51B697FB209}" type="datetimeFigureOut">
              <a:rPr lang="en-US" smtClean="0"/>
              <a:t>9/22/2012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EBC882-BDD3-42F8-BF52-D7D55AE3E306}"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p>
            <a:fld id="{9DE4325A-08AF-48D4-9C31-E51B697FB209}" type="datetimeFigureOut">
              <a:rPr lang="en-US" smtClean="0"/>
              <a:t>9/22/2012</a:t>
            </a:fld>
            <a:endParaRPr lang="en-US" dirty="0"/>
          </a:p>
        </p:txBody>
      </p:sp>
      <p:sp>
        <p:nvSpPr>
          <p:cNvPr id="5" name="Footer Placeholder 4"/>
          <p:cNvSpPr>
            <a:spLocks noGrp="1"/>
          </p:cNvSpPr>
          <p:nvPr>
            <p:ph type="ftr" sz="quarter" idx="11"/>
            <p:custDataLst>
              <p:tags r:id="rId4"/>
            </p:custDataLst>
          </p:nvPr>
        </p:nvSpPr>
        <p:spPr/>
        <p:txBody>
          <a:bodyPr/>
          <a:lstStyle/>
          <a:p>
            <a:endParaRPr lang="en-US" dirty="0"/>
          </a:p>
        </p:txBody>
      </p:sp>
      <p:sp>
        <p:nvSpPr>
          <p:cNvPr id="6" name="Slide Number Placeholder 5"/>
          <p:cNvSpPr>
            <a:spLocks noGrp="1"/>
          </p:cNvSpPr>
          <p:nvPr>
            <p:ph type="sldNum" sz="quarter" idx="12"/>
            <p:custDataLst>
              <p:tags r:id="rId5"/>
            </p:custDataLst>
          </p:nvPr>
        </p:nvSpPr>
        <p:spPr/>
        <p:txBody>
          <a:bodyPr/>
          <a:lstStyle/>
          <a:p>
            <a:fld id="{0AEBC882-BDD3-42F8-BF52-D7D55AE3E306}"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E4325A-08AF-48D4-9C31-E51B697FB209}" type="datetimeFigureOut">
              <a:rPr lang="en-US" smtClean="0"/>
              <a:t>9/22/2012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EBC882-BDD3-42F8-BF52-D7D55AE3E306}" type="slidenum">
              <a:rPr lang="en-US" smtClean="0"/>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DE4325A-08AF-48D4-9C31-E51B697FB209}" type="datetimeFigureOut">
              <a:rPr lang="en-US" smtClean="0"/>
              <a:t>9/22/2012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EBC882-BDD3-42F8-BF52-D7D55AE3E306}"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DE4325A-08AF-48D4-9C31-E51B697FB209}" type="datetimeFigureOut">
              <a:rPr lang="en-US" smtClean="0"/>
              <a:t>9/22/2012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EBC882-BDD3-42F8-BF52-D7D55AE3E306}" type="slidenum">
              <a:rPr lang="en-US" smtClean="0"/>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E4325A-08AF-48D4-9C31-E51B697FB209}" type="datetimeFigureOut">
              <a:rPr lang="en-US" smtClean="0"/>
              <a:t>9/22/2012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EBC882-BDD3-42F8-BF52-D7D55AE3E306}"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E4325A-08AF-48D4-9C31-E51B697FB209}" type="datetimeFigureOut">
              <a:rPr lang="en-US" smtClean="0"/>
              <a:t>9/22/2012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AEBC882-BDD3-42F8-BF52-D7D55AE3E306}"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E4325A-08AF-48D4-9C31-E51B697FB209}" type="datetimeFigureOut">
              <a:rPr lang="en-US" smtClean="0"/>
              <a:t>9/22/2012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EBC882-BDD3-42F8-BF52-D7D55AE3E306}" type="slidenum">
              <a:rPr lang="en-US" smtClean="0"/>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E4325A-08AF-48D4-9C31-E51B697FB209}" type="datetimeFigureOut">
              <a:rPr lang="en-US" smtClean="0"/>
              <a:t>9/22/2012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EBC882-BDD3-42F8-BF52-D7D55AE3E306}"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tags" Target="../tags/tag7.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custDataLst>
              <p:tags r:id="rId13"/>
            </p:custDataLst>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custDataLst>
              <p:tags r:id="rId14"/>
            </p:custDataLst>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custDataLst>
              <p:tags r:id="rId15"/>
            </p:custDataLst>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custDataLst>
              <p:tags r:id="rId16"/>
            </p:custDataLst>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custDataLst>
              <p:tags r:id="rId17"/>
            </p:custDataLst>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9DE4325A-08AF-48D4-9C31-E51B697FB209}" type="datetimeFigureOut">
              <a:rPr lang="en-US" smtClean="0"/>
              <a:t>9/22/2012</a:t>
            </a:fld>
            <a:endParaRPr lang="en-US" dirty="0"/>
          </a:p>
        </p:txBody>
      </p:sp>
      <p:sp>
        <p:nvSpPr>
          <p:cNvPr id="5" name="Footer Placeholder 4"/>
          <p:cNvSpPr>
            <a:spLocks noGrp="1"/>
          </p:cNvSpPr>
          <p:nvPr>
            <p:ph type="ftr" sz="quarter" idx="3"/>
            <p:custDataLst>
              <p:tags r:id="rId18"/>
            </p:custDataLst>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custDataLst>
              <p:tags r:id="rId19"/>
            </p:custDataLst>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AEBC882-BDD3-42F8-BF52-D7D55AE3E306}"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20.xml"/><Relationship Id="rId7" Type="http://schemas.openxmlformats.org/officeDocument/2006/relationships/slideLayout" Target="../slideLayouts/slideLayout1.xml"/><Relationship Id="rId12" Type="http://schemas.openxmlformats.org/officeDocument/2006/relationships/image" Target="../media/image6.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audio" Target="../media/media1.wav"/><Relationship Id="rId11" Type="http://schemas.openxmlformats.org/officeDocument/2006/relationships/image" Target="../media/image5.jpeg"/><Relationship Id="rId5" Type="http://schemas.microsoft.com/office/2007/relationships/media" Target="../media/media1.wav"/><Relationship Id="rId10" Type="http://schemas.openxmlformats.org/officeDocument/2006/relationships/image" Target="../media/image4.jpeg"/><Relationship Id="rId4" Type="http://schemas.openxmlformats.org/officeDocument/2006/relationships/tags" Target="../tags/tag21.xml"/><Relationship Id="rId9"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75.xml"/><Relationship Id="rId7" Type="http://schemas.openxmlformats.org/officeDocument/2006/relationships/tags" Target="../tags/tag77.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audio" Target="../media/media10.wav"/><Relationship Id="rId5" Type="http://schemas.microsoft.com/office/2007/relationships/media" Target="../media/media10.wav"/><Relationship Id="rId10" Type="http://schemas.openxmlformats.org/officeDocument/2006/relationships/image" Target="../media/image7.png"/><Relationship Id="rId4" Type="http://schemas.openxmlformats.org/officeDocument/2006/relationships/tags" Target="../tags/tag76.xml"/><Relationship Id="rId9" Type="http://schemas.openxmlformats.org/officeDocument/2006/relationships/image" Target="../media/image19.emf"/></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80.xml"/><Relationship Id="rId7"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audio" Target="../media/media11.wav"/><Relationship Id="rId5" Type="http://schemas.microsoft.com/office/2007/relationships/media" Target="../media/media11.wav"/><Relationship Id="rId4" Type="http://schemas.openxmlformats.org/officeDocument/2006/relationships/tags" Target="../tags/tag81.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84.xml"/><Relationship Id="rId7" Type="http://schemas.openxmlformats.org/officeDocument/2006/relationships/image" Target="../media/image20.pn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slideLayout" Target="../slideLayouts/slideLayout2.xml"/><Relationship Id="rId5" Type="http://schemas.openxmlformats.org/officeDocument/2006/relationships/audio" Target="../media/media12.wav"/><Relationship Id="rId4" Type="http://schemas.microsoft.com/office/2007/relationships/media" Target="../media/media12.wav"/></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87.xml"/><Relationship Id="rId7" Type="http://schemas.openxmlformats.org/officeDocument/2006/relationships/slideLayout" Target="../slideLayouts/slideLayout2.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audio" Target="../media/media13.wav"/><Relationship Id="rId5" Type="http://schemas.microsoft.com/office/2007/relationships/media" Target="../media/media13.wav"/><Relationship Id="rId4" Type="http://schemas.openxmlformats.org/officeDocument/2006/relationships/tags" Target="../tags/tag88.xml"/></Relationships>
</file>

<file path=ppt/slides/_rels/slide14.xml.rels><?xml version="1.0" encoding="UTF-8" standalone="yes"?>
<Relationships xmlns="http://schemas.openxmlformats.org/package/2006/relationships"><Relationship Id="rId3" Type="http://schemas.openxmlformats.org/officeDocument/2006/relationships/tags" Target="../tags/tag91.xml"/><Relationship Id="rId7" Type="http://schemas.openxmlformats.org/officeDocument/2006/relationships/image" Target="../media/image7.pn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slideLayout" Target="../slideLayouts/slideLayout2.xml"/><Relationship Id="rId5" Type="http://schemas.openxmlformats.org/officeDocument/2006/relationships/audio" Target="../media/media14.wav"/><Relationship Id="rId4" Type="http://schemas.microsoft.com/office/2007/relationships/media" Target="../media/media14.wav"/></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94.xml"/><Relationship Id="rId7" Type="http://schemas.openxmlformats.org/officeDocument/2006/relationships/slideLayout" Target="../slideLayouts/slideLayout2.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audio" Target="../media/media15.wav"/><Relationship Id="rId5" Type="http://schemas.microsoft.com/office/2007/relationships/media" Target="../media/media15.wav"/><Relationship Id="rId4" Type="http://schemas.openxmlformats.org/officeDocument/2006/relationships/tags" Target="../tags/tag95.xml"/><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98.xml"/><Relationship Id="rId7" Type="http://schemas.openxmlformats.org/officeDocument/2006/relationships/slideLayout" Target="../slideLayouts/slideLayout2.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audio" Target="../media/media16.wav"/><Relationship Id="rId5" Type="http://schemas.microsoft.com/office/2007/relationships/media" Target="../media/media16.wav"/><Relationship Id="rId4" Type="http://schemas.openxmlformats.org/officeDocument/2006/relationships/tags" Target="../tags/tag99.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02.xml"/><Relationship Id="rId7" Type="http://schemas.openxmlformats.org/officeDocument/2006/relationships/tags" Target="../tags/tag104.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audio" Target="../media/media17.wav"/><Relationship Id="rId11" Type="http://schemas.openxmlformats.org/officeDocument/2006/relationships/image" Target="../media/image7.png"/><Relationship Id="rId5" Type="http://schemas.microsoft.com/office/2007/relationships/media" Target="../media/media17.wav"/><Relationship Id="rId10" Type="http://schemas.openxmlformats.org/officeDocument/2006/relationships/image" Target="../media/image23.wmf"/><Relationship Id="rId4" Type="http://schemas.openxmlformats.org/officeDocument/2006/relationships/tags" Target="../tags/tag103.xml"/><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07.xml"/><Relationship Id="rId7" Type="http://schemas.openxmlformats.org/officeDocument/2006/relationships/audio" Target="../media/media18.wav"/><Relationship Id="rId2" Type="http://schemas.openxmlformats.org/officeDocument/2006/relationships/tags" Target="../tags/tag106.xml"/><Relationship Id="rId1" Type="http://schemas.openxmlformats.org/officeDocument/2006/relationships/tags" Target="../tags/tag105.xml"/><Relationship Id="rId6" Type="http://schemas.microsoft.com/office/2007/relationships/media" Target="../media/media18.wav"/><Relationship Id="rId5" Type="http://schemas.openxmlformats.org/officeDocument/2006/relationships/tags" Target="../tags/tag109.xml"/><Relationship Id="rId10" Type="http://schemas.openxmlformats.org/officeDocument/2006/relationships/image" Target="../media/image7.png"/><Relationship Id="rId4" Type="http://schemas.openxmlformats.org/officeDocument/2006/relationships/tags" Target="../tags/tag108.xml"/><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112.xml"/><Relationship Id="rId7" Type="http://schemas.openxmlformats.org/officeDocument/2006/relationships/image" Target="../media/image25.pn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Layout" Target="../slideLayouts/slideLayout2.xml"/><Relationship Id="rId5" Type="http://schemas.openxmlformats.org/officeDocument/2006/relationships/audio" Target="../media/media19.wav"/><Relationship Id="rId4" Type="http://schemas.microsoft.com/office/2007/relationships/media" Target="../media/media19.wav"/></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22.xm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115.xml"/><Relationship Id="rId7" Type="http://schemas.openxmlformats.org/officeDocument/2006/relationships/slideLayout" Target="../slideLayouts/slideLayout2.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audio" Target="../media/media20.wav"/><Relationship Id="rId5" Type="http://schemas.microsoft.com/office/2007/relationships/media" Target="../media/media20.wav"/><Relationship Id="rId4" Type="http://schemas.openxmlformats.org/officeDocument/2006/relationships/tags" Target="../tags/tag116.xml"/></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119.xml"/><Relationship Id="rId7" Type="http://schemas.openxmlformats.org/officeDocument/2006/relationships/image" Target="../media/image26.png"/><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slideLayout" Target="../slideLayouts/slideLayout2.xml"/><Relationship Id="rId5" Type="http://schemas.openxmlformats.org/officeDocument/2006/relationships/audio" Target="../media/media21.wav"/><Relationship Id="rId4" Type="http://schemas.microsoft.com/office/2007/relationships/media" Target="../media/media21.wav"/></Relationships>
</file>

<file path=ppt/slides/_rels/slide22.xml.rels><?xml version="1.0" encoding="UTF-8" standalone="yes"?>
<Relationships xmlns="http://schemas.openxmlformats.org/package/2006/relationships"><Relationship Id="rId3" Type="http://schemas.openxmlformats.org/officeDocument/2006/relationships/tags" Target="../tags/tag122.xml"/><Relationship Id="rId7" Type="http://schemas.openxmlformats.org/officeDocument/2006/relationships/image" Target="../media/image7.png"/><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slideLayout" Target="../slideLayouts/slideLayout2.xml"/><Relationship Id="rId5" Type="http://schemas.openxmlformats.org/officeDocument/2006/relationships/audio" Target="../media/media22.wav"/><Relationship Id="rId4" Type="http://schemas.microsoft.com/office/2007/relationships/media" Target="../media/media22.wav"/></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125.xml"/><Relationship Id="rId7" Type="http://schemas.openxmlformats.org/officeDocument/2006/relationships/image" Target="../media/image27.jpeg"/><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slideLayout" Target="../slideLayouts/slideLayout2.xml"/><Relationship Id="rId5" Type="http://schemas.openxmlformats.org/officeDocument/2006/relationships/audio" Target="../media/media23.wav"/><Relationship Id="rId4" Type="http://schemas.microsoft.com/office/2007/relationships/media" Target="../media/media23.wav"/></Relationships>
</file>

<file path=ppt/slides/_rels/slide24.xml.rels><?xml version="1.0" encoding="UTF-8" standalone="yes"?>
<Relationships xmlns="http://schemas.openxmlformats.org/package/2006/relationships"><Relationship Id="rId3" Type="http://schemas.openxmlformats.org/officeDocument/2006/relationships/tags" Target="../tags/tag128.xml"/><Relationship Id="rId7" Type="http://schemas.openxmlformats.org/officeDocument/2006/relationships/image" Target="../media/image6.png"/><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Layout" Target="../slideLayouts/slideLayout2.xml"/><Relationship Id="rId5" Type="http://schemas.openxmlformats.org/officeDocument/2006/relationships/audio" Target="../media/media24.wav"/><Relationship Id="rId4" Type="http://schemas.microsoft.com/office/2007/relationships/media" Target="../media/media24.wav"/></Relationships>
</file>

<file path=ppt/slides/_rels/slide25.xml.rels><?xml version="1.0" encoding="UTF-8" standalone="yes"?>
<Relationships xmlns="http://schemas.openxmlformats.org/package/2006/relationships"><Relationship Id="rId3" Type="http://schemas.openxmlformats.org/officeDocument/2006/relationships/tags" Target="../tags/tag131.xml"/><Relationship Id="rId7" Type="http://schemas.openxmlformats.org/officeDocument/2006/relationships/image" Target="../media/image6.png"/><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slideLayout" Target="../slideLayouts/slideLayout2.xml"/><Relationship Id="rId5" Type="http://schemas.openxmlformats.org/officeDocument/2006/relationships/audio" Target="../media/media25.wav"/><Relationship Id="rId4" Type="http://schemas.microsoft.com/office/2007/relationships/media" Target="../media/media25.wav"/></Relationships>
</file>

<file path=ppt/slides/_rels/slide26.xml.rels><?xml version="1.0" encoding="UTF-8" standalone="yes"?>
<Relationships xmlns="http://schemas.openxmlformats.org/package/2006/relationships"><Relationship Id="rId8" Type="http://schemas.openxmlformats.org/officeDocument/2006/relationships/tags" Target="../tags/tag137.xml"/><Relationship Id="rId3" Type="http://schemas.openxmlformats.org/officeDocument/2006/relationships/tags" Target="../tags/tag134.xml"/><Relationship Id="rId7" Type="http://schemas.openxmlformats.org/officeDocument/2006/relationships/audio" Target="../media/media26.wav"/><Relationship Id="rId2" Type="http://schemas.openxmlformats.org/officeDocument/2006/relationships/tags" Target="../tags/tag133.xml"/><Relationship Id="rId1" Type="http://schemas.openxmlformats.org/officeDocument/2006/relationships/tags" Target="../tags/tag132.xml"/><Relationship Id="rId6" Type="http://schemas.microsoft.com/office/2007/relationships/media" Target="../media/media26.wav"/><Relationship Id="rId11" Type="http://schemas.openxmlformats.org/officeDocument/2006/relationships/image" Target="../media/image6.png"/><Relationship Id="rId5" Type="http://schemas.openxmlformats.org/officeDocument/2006/relationships/tags" Target="../tags/tag136.xml"/><Relationship Id="rId10" Type="http://schemas.openxmlformats.org/officeDocument/2006/relationships/image" Target="../media/image28.emf"/><Relationship Id="rId4" Type="http://schemas.openxmlformats.org/officeDocument/2006/relationships/tags" Target="../tags/tag135.xml"/><Relationship Id="rId9"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40.xml"/><Relationship Id="rId7" Type="http://schemas.openxmlformats.org/officeDocument/2006/relationships/slideLayout" Target="../slideLayouts/slideLayout2.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audio" Target="../media/media27.wav"/><Relationship Id="rId5" Type="http://schemas.microsoft.com/office/2007/relationships/media" Target="../media/media27.wav"/><Relationship Id="rId4" Type="http://schemas.openxmlformats.org/officeDocument/2006/relationships/tags" Target="../tags/tag141.xml"/></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44.xml"/><Relationship Id="rId7"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audio" Target="../media/media28.wav"/><Relationship Id="rId5" Type="http://schemas.microsoft.com/office/2007/relationships/media" Target="../media/media28.wav"/><Relationship Id="rId4" Type="http://schemas.openxmlformats.org/officeDocument/2006/relationships/tags" Target="../tags/tag145.xml"/></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48.xml"/><Relationship Id="rId7" Type="http://schemas.openxmlformats.org/officeDocument/2006/relationships/slideLayout" Target="../slideLayouts/slideLayout2.xm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audio" Target="../media/media29.wav"/><Relationship Id="rId5" Type="http://schemas.microsoft.com/office/2007/relationships/media" Target="../media/media29.wav"/><Relationship Id="rId4" Type="http://schemas.openxmlformats.org/officeDocument/2006/relationships/tags" Target="../tags/tag149.xml"/></Relationships>
</file>

<file path=ppt/slides/_rels/slide3.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7.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2.xml"/><Relationship Id="rId5" Type="http://schemas.openxmlformats.org/officeDocument/2006/relationships/audio" Target="../media/media3.wav"/><Relationship Id="rId4" Type="http://schemas.microsoft.com/office/2007/relationships/media" Target="../media/media3.wav"/></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52.xml"/><Relationship Id="rId7" Type="http://schemas.openxmlformats.org/officeDocument/2006/relationships/audio" Target="../media/media30.wav"/><Relationship Id="rId2" Type="http://schemas.openxmlformats.org/officeDocument/2006/relationships/tags" Target="../tags/tag151.xml"/><Relationship Id="rId1" Type="http://schemas.openxmlformats.org/officeDocument/2006/relationships/tags" Target="../tags/tag150.xml"/><Relationship Id="rId6" Type="http://schemas.microsoft.com/office/2007/relationships/media" Target="../media/media30.wav"/><Relationship Id="rId5" Type="http://schemas.openxmlformats.org/officeDocument/2006/relationships/tags" Target="../tags/tag154.xml"/><Relationship Id="rId4" Type="http://schemas.openxmlformats.org/officeDocument/2006/relationships/tags" Target="../tags/tag153.xml"/><Relationship Id="rId9"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57.xml"/><Relationship Id="rId7" Type="http://schemas.openxmlformats.org/officeDocument/2006/relationships/audio" Target="../media/media31.wav"/><Relationship Id="rId2" Type="http://schemas.openxmlformats.org/officeDocument/2006/relationships/tags" Target="../tags/tag156.xml"/><Relationship Id="rId1" Type="http://schemas.openxmlformats.org/officeDocument/2006/relationships/tags" Target="../tags/tag155.xml"/><Relationship Id="rId6" Type="http://schemas.microsoft.com/office/2007/relationships/media" Target="../media/media31.wav"/><Relationship Id="rId5" Type="http://schemas.openxmlformats.org/officeDocument/2006/relationships/tags" Target="../tags/tag159.xml"/><Relationship Id="rId4" Type="http://schemas.openxmlformats.org/officeDocument/2006/relationships/tags" Target="../tags/tag158.xml"/><Relationship Id="rId9"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62.xml"/><Relationship Id="rId7" Type="http://schemas.openxmlformats.org/officeDocument/2006/relationships/slideLayout" Target="../slideLayouts/slideLayout2.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audio" Target="../media/media32.wav"/><Relationship Id="rId5" Type="http://schemas.microsoft.com/office/2007/relationships/media" Target="../media/media32.wav"/><Relationship Id="rId4" Type="http://schemas.openxmlformats.org/officeDocument/2006/relationships/tags" Target="../tags/tag163.xml"/></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66.xml"/><Relationship Id="rId7" Type="http://schemas.openxmlformats.org/officeDocument/2006/relationships/slideLayout" Target="../slideLayouts/slideLayout2.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audio" Target="../media/media33.wav"/><Relationship Id="rId5" Type="http://schemas.microsoft.com/office/2007/relationships/media" Target="../media/media33.wav"/><Relationship Id="rId4" Type="http://schemas.openxmlformats.org/officeDocument/2006/relationships/tags" Target="../tags/tag167.xml"/></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70.xml"/><Relationship Id="rId7" Type="http://schemas.openxmlformats.org/officeDocument/2006/relationships/slideLayout" Target="../slideLayouts/slideLayout2.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audio" Target="../media/media34.wav"/><Relationship Id="rId5" Type="http://schemas.microsoft.com/office/2007/relationships/media" Target="../media/media34.wav"/><Relationship Id="rId4" Type="http://schemas.openxmlformats.org/officeDocument/2006/relationships/tags" Target="../tags/tag171.xml"/></Relationships>
</file>

<file path=ppt/slides/_rels/slide35.xml.rels><?xml version="1.0" encoding="UTF-8" standalone="yes"?>
<Relationships xmlns="http://schemas.openxmlformats.org/package/2006/relationships"><Relationship Id="rId3" Type="http://schemas.openxmlformats.org/officeDocument/2006/relationships/tags" Target="../tags/tag174.xml"/><Relationship Id="rId7" Type="http://schemas.openxmlformats.org/officeDocument/2006/relationships/image" Target="../media/image6.png"/><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slideLayout" Target="../slideLayouts/slideLayout2.xml"/><Relationship Id="rId5" Type="http://schemas.openxmlformats.org/officeDocument/2006/relationships/audio" Target="../media/media35.wav"/><Relationship Id="rId4" Type="http://schemas.microsoft.com/office/2007/relationships/media" Target="../media/media35.wav"/></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77.xml"/><Relationship Id="rId7" Type="http://schemas.openxmlformats.org/officeDocument/2006/relationships/slideLayout" Target="../slideLayouts/slideLayout2.xml"/><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audio" Target="../media/media36.wav"/><Relationship Id="rId5" Type="http://schemas.microsoft.com/office/2007/relationships/media" Target="../media/media36.wav"/><Relationship Id="rId4" Type="http://schemas.openxmlformats.org/officeDocument/2006/relationships/tags" Target="../tags/tag178.xml"/></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81.xml"/><Relationship Id="rId7" Type="http://schemas.openxmlformats.org/officeDocument/2006/relationships/slideLayout" Target="../slideLayouts/slideLayout2.xml"/><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audio" Target="../media/media37.wav"/><Relationship Id="rId5" Type="http://schemas.microsoft.com/office/2007/relationships/media" Target="../media/media37.wav"/><Relationship Id="rId4" Type="http://schemas.openxmlformats.org/officeDocument/2006/relationships/tags" Target="../tags/tag182.xml"/></Relationships>
</file>

<file path=ppt/slides/_rels/slide38.xml.rels><?xml version="1.0" encoding="UTF-8" standalone="yes"?>
<Relationships xmlns="http://schemas.openxmlformats.org/package/2006/relationships"><Relationship Id="rId3" Type="http://schemas.openxmlformats.org/officeDocument/2006/relationships/audio" Target="../media/media38.wav"/><Relationship Id="rId2" Type="http://schemas.microsoft.com/office/2007/relationships/media" Target="../media/media38.wav"/><Relationship Id="rId1" Type="http://schemas.openxmlformats.org/officeDocument/2006/relationships/tags" Target="../tags/tag183.xm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7.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Layout" Target="../slideLayouts/slideLayout2.xml"/><Relationship Id="rId5" Type="http://schemas.openxmlformats.org/officeDocument/2006/relationships/audio" Target="../media/media4.wav"/><Relationship Id="rId4" Type="http://schemas.microsoft.com/office/2007/relationships/media" Target="../media/media4.wav"/></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31.xml"/><Relationship Id="rId7" Type="http://schemas.openxmlformats.org/officeDocument/2006/relationships/hyperlink" Target="http://www.alertsystems.org/" TargetMode="Externa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Layout" Target="../slideLayouts/slideLayout2.xml"/><Relationship Id="rId5" Type="http://schemas.openxmlformats.org/officeDocument/2006/relationships/audio" Target="../media/media5.wav"/><Relationship Id="rId4" Type="http://schemas.microsoft.com/office/2007/relationships/media" Target="../media/media5.wav"/></Relationships>
</file>

<file path=ppt/slides/_rels/slide6.xml.rels><?xml version="1.0" encoding="UTF-8" standalone="yes"?>
<Relationships xmlns="http://schemas.openxmlformats.org/package/2006/relationships"><Relationship Id="rId3" Type="http://schemas.openxmlformats.org/officeDocument/2006/relationships/tags" Target="../tags/tag34.xml"/><Relationship Id="rId7" Type="http://schemas.openxmlformats.org/officeDocument/2006/relationships/image" Target="../media/image7.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Layout" Target="../slideLayouts/slideLayout2.xml"/><Relationship Id="rId5" Type="http://schemas.openxmlformats.org/officeDocument/2006/relationships/audio" Target="../media/media6.wav"/><Relationship Id="rId4" Type="http://schemas.microsoft.com/office/2007/relationships/media" Target="../media/media6.wav"/></Relationships>
</file>

<file path=ppt/slides/_rels/slide7.xml.rels><?xml version="1.0" encoding="UTF-8" standalone="yes"?>
<Relationships xmlns="http://schemas.openxmlformats.org/package/2006/relationships"><Relationship Id="rId8" Type="http://schemas.openxmlformats.org/officeDocument/2006/relationships/tags" Target="../tags/tag42.xml"/><Relationship Id="rId13" Type="http://schemas.openxmlformats.org/officeDocument/2006/relationships/tags" Target="../tags/tag45.xml"/><Relationship Id="rId18" Type="http://schemas.openxmlformats.org/officeDocument/2006/relationships/tags" Target="../tags/tag50.xml"/><Relationship Id="rId26" Type="http://schemas.openxmlformats.org/officeDocument/2006/relationships/image" Target="../media/image13.emf"/><Relationship Id="rId3" Type="http://schemas.openxmlformats.org/officeDocument/2006/relationships/tags" Target="../tags/tag37.xml"/><Relationship Id="rId21" Type="http://schemas.openxmlformats.org/officeDocument/2006/relationships/image" Target="../media/image8.png"/><Relationship Id="rId7" Type="http://schemas.openxmlformats.org/officeDocument/2006/relationships/tags" Target="../tags/tag41.xml"/><Relationship Id="rId12" Type="http://schemas.openxmlformats.org/officeDocument/2006/relationships/tags" Target="../tags/tag44.xml"/><Relationship Id="rId17" Type="http://schemas.openxmlformats.org/officeDocument/2006/relationships/tags" Target="../tags/tag49.xml"/><Relationship Id="rId25" Type="http://schemas.openxmlformats.org/officeDocument/2006/relationships/image" Target="../media/image12.png"/><Relationship Id="rId2" Type="http://schemas.openxmlformats.org/officeDocument/2006/relationships/tags" Target="../tags/tag36.xml"/><Relationship Id="rId16" Type="http://schemas.openxmlformats.org/officeDocument/2006/relationships/tags" Target="../tags/tag48.xml"/><Relationship Id="rId20" Type="http://schemas.openxmlformats.org/officeDocument/2006/relationships/slideLayout" Target="../slideLayouts/slideLayout2.xml"/><Relationship Id="rId29" Type="http://schemas.openxmlformats.org/officeDocument/2006/relationships/image" Target="../media/image16.emf"/><Relationship Id="rId1" Type="http://schemas.openxmlformats.org/officeDocument/2006/relationships/tags" Target="../tags/tag35.xml"/><Relationship Id="rId6" Type="http://schemas.openxmlformats.org/officeDocument/2006/relationships/tags" Target="../tags/tag40.xml"/><Relationship Id="rId11" Type="http://schemas.openxmlformats.org/officeDocument/2006/relationships/tags" Target="../tags/tag43.xml"/><Relationship Id="rId24" Type="http://schemas.openxmlformats.org/officeDocument/2006/relationships/image" Target="../media/image11.jpeg"/><Relationship Id="rId5" Type="http://schemas.openxmlformats.org/officeDocument/2006/relationships/tags" Target="../tags/tag39.xml"/><Relationship Id="rId15" Type="http://schemas.openxmlformats.org/officeDocument/2006/relationships/tags" Target="../tags/tag47.xml"/><Relationship Id="rId23" Type="http://schemas.openxmlformats.org/officeDocument/2006/relationships/image" Target="../media/image10.png"/><Relationship Id="rId28" Type="http://schemas.openxmlformats.org/officeDocument/2006/relationships/image" Target="../media/image15.emf"/><Relationship Id="rId10" Type="http://schemas.openxmlformats.org/officeDocument/2006/relationships/audio" Target="../media/media7.wav"/><Relationship Id="rId19" Type="http://schemas.openxmlformats.org/officeDocument/2006/relationships/tags" Target="../tags/tag51.xml"/><Relationship Id="rId31" Type="http://schemas.openxmlformats.org/officeDocument/2006/relationships/image" Target="../media/image7.png"/><Relationship Id="rId4" Type="http://schemas.openxmlformats.org/officeDocument/2006/relationships/tags" Target="../tags/tag38.xml"/><Relationship Id="rId9" Type="http://schemas.microsoft.com/office/2007/relationships/media" Target="../media/media7.wav"/><Relationship Id="rId14" Type="http://schemas.openxmlformats.org/officeDocument/2006/relationships/tags" Target="../tags/tag46.xml"/><Relationship Id="rId22" Type="http://schemas.openxmlformats.org/officeDocument/2006/relationships/image" Target="../media/image9.png"/><Relationship Id="rId27" Type="http://schemas.openxmlformats.org/officeDocument/2006/relationships/image" Target="../media/image14.emf"/><Relationship Id="rId30"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54.xml"/><Relationship Id="rId7"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audio" Target="../media/media8.wav"/><Relationship Id="rId5" Type="http://schemas.microsoft.com/office/2007/relationships/media" Target="../media/media8.wav"/><Relationship Id="rId4" Type="http://schemas.openxmlformats.org/officeDocument/2006/relationships/tags" Target="../tags/tag55.xml"/></Relationships>
</file>

<file path=ppt/slides/_rels/slide9.xml.rels><?xml version="1.0" encoding="UTF-8" standalone="yes"?>
<Relationships xmlns="http://schemas.openxmlformats.org/package/2006/relationships"><Relationship Id="rId8" Type="http://schemas.microsoft.com/office/2007/relationships/media" Target="../media/media9.wav"/><Relationship Id="rId13" Type="http://schemas.openxmlformats.org/officeDocument/2006/relationships/tags" Target="../tags/tag66.xml"/><Relationship Id="rId18" Type="http://schemas.openxmlformats.org/officeDocument/2006/relationships/tags" Target="../tags/tag71.xml"/><Relationship Id="rId26" Type="http://schemas.openxmlformats.org/officeDocument/2006/relationships/image" Target="../media/image13.emf"/><Relationship Id="rId3" Type="http://schemas.openxmlformats.org/officeDocument/2006/relationships/tags" Target="../tags/tag58.xml"/><Relationship Id="rId21" Type="http://schemas.openxmlformats.org/officeDocument/2006/relationships/image" Target="../media/image18.jpeg"/><Relationship Id="rId7" Type="http://schemas.openxmlformats.org/officeDocument/2006/relationships/tags" Target="../tags/tag62.xml"/><Relationship Id="rId12" Type="http://schemas.openxmlformats.org/officeDocument/2006/relationships/tags" Target="../tags/tag65.xml"/><Relationship Id="rId17" Type="http://schemas.openxmlformats.org/officeDocument/2006/relationships/tags" Target="../tags/tag70.xml"/><Relationship Id="rId25" Type="http://schemas.openxmlformats.org/officeDocument/2006/relationships/image" Target="../media/image12.png"/><Relationship Id="rId2" Type="http://schemas.openxmlformats.org/officeDocument/2006/relationships/tags" Target="../tags/tag57.xml"/><Relationship Id="rId16" Type="http://schemas.openxmlformats.org/officeDocument/2006/relationships/tags" Target="../tags/tag69.xml"/><Relationship Id="rId20" Type="http://schemas.openxmlformats.org/officeDocument/2006/relationships/slideLayout" Target="../slideLayouts/slideLayout2.xml"/><Relationship Id="rId29" Type="http://schemas.openxmlformats.org/officeDocument/2006/relationships/image" Target="../media/image17.jpeg"/><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tags" Target="../tags/tag64.xml"/><Relationship Id="rId24" Type="http://schemas.openxmlformats.org/officeDocument/2006/relationships/image" Target="../media/image11.jpeg"/><Relationship Id="rId5" Type="http://schemas.openxmlformats.org/officeDocument/2006/relationships/tags" Target="../tags/tag60.xml"/><Relationship Id="rId15" Type="http://schemas.openxmlformats.org/officeDocument/2006/relationships/tags" Target="../tags/tag68.xml"/><Relationship Id="rId23" Type="http://schemas.openxmlformats.org/officeDocument/2006/relationships/image" Target="../media/image10.png"/><Relationship Id="rId28" Type="http://schemas.openxmlformats.org/officeDocument/2006/relationships/image" Target="../media/image15.emf"/><Relationship Id="rId10" Type="http://schemas.openxmlformats.org/officeDocument/2006/relationships/tags" Target="../tags/tag63.xml"/><Relationship Id="rId19" Type="http://schemas.openxmlformats.org/officeDocument/2006/relationships/tags" Target="../tags/tag72.xml"/><Relationship Id="rId4" Type="http://schemas.openxmlformats.org/officeDocument/2006/relationships/tags" Target="../tags/tag59.xml"/><Relationship Id="rId9" Type="http://schemas.openxmlformats.org/officeDocument/2006/relationships/audio" Target="../media/media9.wav"/><Relationship Id="rId14" Type="http://schemas.openxmlformats.org/officeDocument/2006/relationships/tags" Target="../tags/tag67.xml"/><Relationship Id="rId22" Type="http://schemas.openxmlformats.org/officeDocument/2006/relationships/image" Target="../media/image9.png"/><Relationship Id="rId27" Type="http://schemas.openxmlformats.org/officeDocument/2006/relationships/image" Target="../media/image14.emf"/><Relationship Id="rId30"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b="31164"/>
          <a:stretch/>
        </p:blipFill>
        <p:spPr>
          <a:xfrm>
            <a:off x="6096000" y="3003668"/>
            <a:ext cx="2871700" cy="2286000"/>
          </a:xfrm>
          <a:prstGeom prst="rect">
            <a:avLst/>
          </a:prstGeom>
          <a:blipFill dpi="0" rotWithShape="1">
            <a:blip r:embed="rId9">
              <a:alphaModFix amt="81000"/>
            </a:blip>
            <a:srcRect/>
            <a:tile tx="0" ty="0" sx="100000" sy="100000" flip="none" algn="tl"/>
          </a:blipFill>
          <a:ln cmpd="dbl">
            <a:solidFill>
              <a:schemeClr val="tx1"/>
            </a:solidFill>
            <a:prstDash val="solid"/>
          </a:ln>
        </p:spPr>
      </p:pic>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b="31818"/>
          <a:stretch/>
        </p:blipFill>
        <p:spPr>
          <a:xfrm>
            <a:off x="152400" y="3003667"/>
            <a:ext cx="2819400" cy="2286000"/>
          </a:xfrm>
          <a:prstGeom prst="rect">
            <a:avLst/>
          </a:prstGeom>
          <a:ln>
            <a:solidFill>
              <a:schemeClr val="tx1"/>
            </a:solidFill>
          </a:ln>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71800" y="3003667"/>
            <a:ext cx="3124200" cy="2343150"/>
          </a:xfrm>
          <a:prstGeom prst="rect">
            <a:avLst/>
          </a:prstGeom>
          <a:ln>
            <a:solidFill>
              <a:schemeClr val="tx1"/>
            </a:solidFill>
          </a:ln>
        </p:spPr>
      </p:pic>
      <p:sp>
        <p:nvSpPr>
          <p:cNvPr id="9" name="Rectangle 8"/>
          <p:cNvSpPr/>
          <p:nvPr>
            <p:custDataLst>
              <p:tags r:id="rId1"/>
            </p:custDataLst>
          </p:nvPr>
        </p:nvSpPr>
        <p:spPr>
          <a:xfrm>
            <a:off x="152400" y="2952929"/>
            <a:ext cx="8839200" cy="2381071"/>
          </a:xfrm>
          <a:prstGeom prst="rect">
            <a:avLst/>
          </a:prstGeom>
          <a:noFill/>
          <a:ln w="57150" cmpd="sng">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itle 3"/>
          <p:cNvSpPr txBox="1">
            <a:spLocks/>
          </p:cNvSpPr>
          <p:nvPr>
            <p:custDataLst>
              <p:tags r:id="rId2"/>
            </p:custDataLst>
          </p:nvPr>
        </p:nvSpPr>
        <p:spPr>
          <a:xfrm>
            <a:off x="0" y="282575"/>
            <a:ext cx="91440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292934"/>
                </a:solidFill>
              </a:rPr>
              <a:t>HP-II Workshop on Real-time Hydrological Information Systems</a:t>
            </a:r>
            <a:endParaRPr lang="en-US" sz="4000" dirty="0">
              <a:solidFill>
                <a:srgbClr val="292934"/>
              </a:solidFill>
            </a:endParaRPr>
          </a:p>
        </p:txBody>
      </p:sp>
      <p:sp>
        <p:nvSpPr>
          <p:cNvPr id="11" name="Subtitle 4"/>
          <p:cNvSpPr txBox="1">
            <a:spLocks/>
          </p:cNvSpPr>
          <p:nvPr>
            <p:custDataLst>
              <p:tags r:id="rId3"/>
            </p:custDataLst>
          </p:nvPr>
        </p:nvSpPr>
        <p:spPr>
          <a:xfrm>
            <a:off x="0" y="5410200"/>
            <a:ext cx="9144000" cy="1600200"/>
          </a:xfrm>
          <a:prstGeom prst="rect">
            <a:avLst/>
          </a:prstGeom>
        </p:spPr>
        <p:txBody>
          <a:bodyPr vert="horz" lIns="0" rIns="1828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ctr">
              <a:buClr>
                <a:srgbClr val="726056"/>
              </a:buClr>
            </a:pPr>
            <a:r>
              <a:rPr lang="en-US" dirty="0" smtClean="0">
                <a:solidFill>
                  <a:srgbClr val="292934"/>
                </a:solidFill>
              </a:rPr>
              <a:t>Mark Heggli, Meteorologist/Hydrologist</a:t>
            </a:r>
          </a:p>
          <a:p>
            <a:pPr algn="ctr">
              <a:buClr>
                <a:srgbClr val="726056"/>
              </a:buClr>
            </a:pPr>
            <a:r>
              <a:rPr lang="en-US" sz="1900" dirty="0" smtClean="0">
                <a:solidFill>
                  <a:srgbClr val="292934"/>
                </a:solidFill>
              </a:rPr>
              <a:t>Expert Real-time Hydrology Information Systems</a:t>
            </a:r>
          </a:p>
          <a:p>
            <a:pPr algn="ctr">
              <a:buClr>
                <a:srgbClr val="726056"/>
              </a:buClr>
            </a:pPr>
            <a:r>
              <a:rPr lang="en-US" sz="1900" dirty="0" smtClean="0">
                <a:solidFill>
                  <a:srgbClr val="292934"/>
                </a:solidFill>
              </a:rPr>
              <a:t>Innovative Hydrology, Inc.</a:t>
            </a:r>
          </a:p>
          <a:p>
            <a:pPr algn="ctr">
              <a:buClr>
                <a:srgbClr val="726056"/>
              </a:buClr>
            </a:pPr>
            <a:r>
              <a:rPr lang="en-US" sz="1900" dirty="0" smtClean="0">
                <a:solidFill>
                  <a:srgbClr val="292934"/>
                </a:solidFill>
              </a:rPr>
              <a:t>Consultant to the World Bank</a:t>
            </a:r>
          </a:p>
        </p:txBody>
      </p:sp>
      <p:sp>
        <p:nvSpPr>
          <p:cNvPr id="12" name="Title 3"/>
          <p:cNvSpPr txBox="1">
            <a:spLocks/>
          </p:cNvSpPr>
          <p:nvPr>
            <p:custDataLst>
              <p:tags r:id="rId4"/>
            </p:custDataLst>
          </p:nvPr>
        </p:nvSpPr>
        <p:spPr>
          <a:xfrm>
            <a:off x="21021" y="1727975"/>
            <a:ext cx="9144000" cy="990600"/>
          </a:xfrm>
          <a:prstGeom prst="rect">
            <a:avLst/>
          </a:prstGeom>
          <a:noFill/>
          <a:ln>
            <a:noFill/>
          </a:ln>
        </p:spPr>
        <p:txBody>
          <a:bodyPr vert="horz" lIns="0" tIns="0" rIns="18288" bIns="0" anchor="b">
            <a:normAutofit fontScale="97500"/>
            <a:scene3d>
              <a:camera prst="orthographicFront"/>
              <a:lightRig rig="freezing" dir="t">
                <a:rot lat="0" lon="0" rev="5640000"/>
              </a:lightRig>
            </a:scene3d>
            <a:sp3d prstMaterial="flat">
              <a:bevelT w="0" h="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a:r>
              <a:rPr lang="en-US" sz="3200" dirty="0" smtClean="0">
                <a:solidFill>
                  <a:srgbClr val="D2533C"/>
                </a:solidFill>
                <a:effectLst/>
              </a:rPr>
              <a:t>Module 2 - Part 2:</a:t>
            </a:r>
            <a:br>
              <a:rPr lang="en-US" sz="3200" dirty="0" smtClean="0">
                <a:solidFill>
                  <a:srgbClr val="D2533C"/>
                </a:solidFill>
                <a:effectLst/>
              </a:rPr>
            </a:br>
            <a:r>
              <a:rPr lang="en-US" sz="3200" dirty="0" smtClean="0">
                <a:solidFill>
                  <a:srgbClr val="D2533C"/>
                </a:solidFill>
                <a:effectLst/>
              </a:rPr>
              <a:t>Current Real-Time HIS Telemetry Solutions</a:t>
            </a:r>
            <a:endParaRPr lang="en-US" sz="3200" dirty="0">
              <a:solidFill>
                <a:srgbClr val="D2533C"/>
              </a:solidFill>
              <a:effectLst/>
            </a:endParaRPr>
          </a:p>
        </p:txBody>
      </p:sp>
      <p:pic>
        <p:nvPicPr>
          <p:cNvPr id="8" name="Audio 7">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47414737"/>
      </p:ext>
    </p:extLst>
  </p:cSld>
  <p:clrMapOvr>
    <a:masterClrMapping/>
  </p:clrMapOvr>
  <mc:AlternateContent xmlns:mc="http://schemas.openxmlformats.org/markup-compatibility/2006" xmlns:p14="http://schemas.microsoft.com/office/powerpoint/2010/main">
    <mc:Choice Requires="p14">
      <p:transition spd="slow" p14:dur="2000" advTm="13568"/>
    </mc:Choice>
    <mc:Fallback xmlns="">
      <p:transition spd="slow" advTm="13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01752" y="612648"/>
            <a:ext cx="8534400" cy="758952"/>
          </a:xfrm>
        </p:spPr>
        <p:txBody>
          <a:bodyPr>
            <a:normAutofit/>
          </a:bodyPr>
          <a:lstStyle/>
          <a:p>
            <a:r>
              <a:rPr lang="en-US" dirty="0" smtClean="0"/>
              <a:t>GSM/GPRS General Information</a:t>
            </a:r>
            <a:endParaRPr lang="en-US" dirty="0"/>
          </a:p>
        </p:txBody>
      </p:sp>
      <p:sp>
        <p:nvSpPr>
          <p:cNvPr id="3" name="Content Placeholder 2"/>
          <p:cNvSpPr>
            <a:spLocks noGrp="1"/>
          </p:cNvSpPr>
          <p:nvPr>
            <p:ph idx="1"/>
            <p:custDataLst>
              <p:tags r:id="rId3"/>
            </p:custDataLst>
          </p:nvPr>
        </p:nvSpPr>
        <p:spPr/>
        <p:txBody>
          <a:bodyPr>
            <a:normAutofit/>
          </a:bodyPr>
          <a:lstStyle/>
          <a:p>
            <a:pPr lvl="1"/>
            <a:endParaRPr lang="en-US" dirty="0" smtClean="0"/>
          </a:p>
          <a:p>
            <a:pPr lvl="1"/>
            <a:endParaRPr lang="en-US" dirty="0" smtClean="0"/>
          </a:p>
          <a:p>
            <a:pPr lvl="1"/>
            <a:endParaRPr lang="en-US" dirty="0" smtClean="0"/>
          </a:p>
          <a:p>
            <a:pPr lvl="1"/>
            <a:endParaRPr lang="en-US" dirty="0" smtClean="0"/>
          </a:p>
          <a:p>
            <a:pPr lvl="1"/>
            <a:endParaRPr lang="en-US" dirty="0"/>
          </a:p>
        </p:txBody>
      </p:sp>
      <p:sp>
        <p:nvSpPr>
          <p:cNvPr id="4" name="Content Placeholder 2"/>
          <p:cNvSpPr txBox="1">
            <a:spLocks/>
          </p:cNvSpPr>
          <p:nvPr>
            <p:custDataLst>
              <p:tags r:id="rId4"/>
            </p:custDataLst>
          </p:nvPr>
        </p:nvSpPr>
        <p:spPr>
          <a:xfrm>
            <a:off x="228600" y="1600200"/>
            <a:ext cx="4979670" cy="4876800"/>
          </a:xfrm>
          <a:prstGeom prst="rect">
            <a:avLst/>
          </a:prstGeom>
        </p:spPr>
        <p:txBody>
          <a:bodyPr vert="horz">
            <a:normAutofit fontScale="77500" lnSpcReduction="2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Clr>
                <a:srgbClr val="AD8F67"/>
              </a:buClr>
              <a:buFont typeface="Arial" pitchFamily="34" charset="0"/>
              <a:buChar char="•"/>
            </a:pPr>
            <a:r>
              <a:rPr lang="en-US" dirty="0" smtClean="0">
                <a:solidFill>
                  <a:srgbClr val="292934"/>
                </a:solidFill>
              </a:rPr>
              <a:t>Transmission:</a:t>
            </a:r>
          </a:p>
          <a:p>
            <a:pPr lvl="1">
              <a:buClr>
                <a:srgbClr val="726056"/>
              </a:buClr>
              <a:buFont typeface="Arial" pitchFamily="34" charset="0"/>
              <a:buChar char="•"/>
            </a:pPr>
            <a:r>
              <a:rPr lang="en-US" dirty="0" smtClean="0">
                <a:solidFill>
                  <a:srgbClr val="292934"/>
                </a:solidFill>
              </a:rPr>
              <a:t>900 MHz and 1.8GHz</a:t>
            </a:r>
          </a:p>
          <a:p>
            <a:pPr>
              <a:buClr>
                <a:srgbClr val="AD8F67"/>
              </a:buClr>
              <a:buFont typeface="Arial" pitchFamily="34" charset="0"/>
              <a:buChar char="•"/>
            </a:pPr>
            <a:r>
              <a:rPr lang="en-US" dirty="0" smtClean="0">
                <a:solidFill>
                  <a:srgbClr val="292934"/>
                </a:solidFill>
              </a:rPr>
              <a:t>Regulation:</a:t>
            </a:r>
          </a:p>
          <a:p>
            <a:pPr lvl="1">
              <a:buClr>
                <a:srgbClr val="726056"/>
              </a:buClr>
              <a:buFont typeface="Arial" pitchFamily="34" charset="0"/>
              <a:buChar char="•"/>
            </a:pPr>
            <a:r>
              <a:rPr lang="en-US" dirty="0" smtClean="0">
                <a:solidFill>
                  <a:srgbClr val="292934"/>
                </a:solidFill>
              </a:rPr>
              <a:t>Open for public use. Just need service agreement with mobile network provider</a:t>
            </a:r>
          </a:p>
          <a:p>
            <a:pPr>
              <a:buClr>
                <a:srgbClr val="726056"/>
              </a:buClr>
              <a:buFont typeface="Arial" pitchFamily="34" charset="0"/>
              <a:buChar char="•"/>
            </a:pPr>
            <a:r>
              <a:rPr lang="en-US" dirty="0" smtClean="0">
                <a:solidFill>
                  <a:srgbClr val="292934"/>
                </a:solidFill>
              </a:rPr>
              <a:t>The Coverage</a:t>
            </a:r>
          </a:p>
          <a:p>
            <a:pPr lvl="1">
              <a:buClr>
                <a:srgbClr val="726056"/>
              </a:buClr>
              <a:buFont typeface="Arial" pitchFamily="34" charset="0"/>
              <a:buChar char="•"/>
            </a:pPr>
            <a:r>
              <a:rPr lang="en-US" dirty="0">
                <a:solidFill>
                  <a:srgbClr val="292934"/>
                </a:solidFill>
              </a:rPr>
              <a:t>M</a:t>
            </a:r>
            <a:r>
              <a:rPr lang="en-US" dirty="0" smtClean="0">
                <a:solidFill>
                  <a:srgbClr val="292934"/>
                </a:solidFill>
              </a:rPr>
              <a:t>akes </a:t>
            </a:r>
            <a:r>
              <a:rPr lang="en-US" dirty="0">
                <a:solidFill>
                  <a:srgbClr val="292934"/>
                </a:solidFill>
              </a:rPr>
              <a:t>GSM telecommunication a popular </a:t>
            </a:r>
            <a:r>
              <a:rPr lang="en-US" dirty="0" smtClean="0">
                <a:solidFill>
                  <a:srgbClr val="292934"/>
                </a:solidFill>
              </a:rPr>
              <a:t>choice </a:t>
            </a:r>
            <a:r>
              <a:rPr lang="en-US" dirty="0">
                <a:solidFill>
                  <a:srgbClr val="292934"/>
                </a:solidFill>
              </a:rPr>
              <a:t>though there are several very important factors a hydrologic system operator must consider when choosing a telecommunication medium to relay hydrologic </a:t>
            </a:r>
            <a:r>
              <a:rPr lang="en-US" dirty="0" smtClean="0">
                <a:solidFill>
                  <a:srgbClr val="292934"/>
                </a:solidFill>
              </a:rPr>
              <a:t>data </a:t>
            </a:r>
          </a:p>
          <a:p>
            <a:pPr lvl="2">
              <a:buClr>
                <a:srgbClr val="726056"/>
              </a:buClr>
              <a:buFont typeface="Arial" pitchFamily="34" charset="0"/>
              <a:buChar char="•"/>
            </a:pPr>
            <a:r>
              <a:rPr lang="en-US" dirty="0">
                <a:solidFill>
                  <a:srgbClr val="292934"/>
                </a:solidFill>
              </a:rPr>
              <a:t>GSM/GPRS network is shared with the </a:t>
            </a:r>
            <a:r>
              <a:rPr lang="en-US" dirty="0" smtClean="0">
                <a:solidFill>
                  <a:srgbClr val="292934"/>
                </a:solidFill>
              </a:rPr>
              <a:t>public</a:t>
            </a:r>
          </a:p>
          <a:p>
            <a:pPr lvl="2">
              <a:buClr>
                <a:srgbClr val="726056"/>
              </a:buClr>
              <a:buFont typeface="Arial" pitchFamily="34" charset="0"/>
              <a:buChar char="•"/>
            </a:pPr>
            <a:r>
              <a:rPr lang="en-US" dirty="0" smtClean="0">
                <a:solidFill>
                  <a:srgbClr val="292934"/>
                </a:solidFill>
              </a:rPr>
              <a:t>Real-time </a:t>
            </a:r>
            <a:r>
              <a:rPr lang="en-US" dirty="0">
                <a:solidFill>
                  <a:srgbClr val="292934"/>
                </a:solidFill>
              </a:rPr>
              <a:t>hydrologic systems that can miss periods of data collection, such as </a:t>
            </a:r>
            <a:r>
              <a:rPr lang="en-US" dirty="0" smtClean="0">
                <a:solidFill>
                  <a:srgbClr val="292934"/>
                </a:solidFill>
              </a:rPr>
              <a:t>ground water, measurement, </a:t>
            </a:r>
            <a:r>
              <a:rPr lang="en-US" dirty="0">
                <a:solidFill>
                  <a:srgbClr val="292934"/>
                </a:solidFill>
              </a:rPr>
              <a:t>which is fairly static over time, are more suitable candidates to employ GSM/GPRS based </a:t>
            </a:r>
            <a:r>
              <a:rPr lang="en-US" dirty="0" smtClean="0">
                <a:solidFill>
                  <a:srgbClr val="292934"/>
                </a:solidFill>
              </a:rPr>
              <a:t>technology</a:t>
            </a:r>
          </a:p>
          <a:p>
            <a:pPr lvl="2">
              <a:buClr>
                <a:srgbClr val="726056"/>
              </a:buClr>
              <a:buFont typeface="Arial" pitchFamily="34" charset="0"/>
              <a:buChar char="•"/>
            </a:pPr>
            <a:endParaRPr lang="en-US" dirty="0">
              <a:solidFill>
                <a:srgbClr val="292934"/>
              </a:solidFill>
            </a:endParaRPr>
          </a:p>
          <a:p>
            <a:pPr lvl="2">
              <a:buClr>
                <a:srgbClr val="726056"/>
              </a:buClr>
            </a:pPr>
            <a:endParaRPr lang="en-US" dirty="0">
              <a:solidFill>
                <a:srgbClr val="292934"/>
              </a:solidFill>
            </a:endParaRPr>
          </a:p>
          <a:p>
            <a:pPr lvl="1">
              <a:buClr>
                <a:srgbClr val="AD8F67"/>
              </a:buClr>
            </a:pPr>
            <a:endParaRPr lang="en-US" dirty="0" smtClean="0">
              <a:solidFill>
                <a:srgbClr val="D2533C"/>
              </a:solidFill>
            </a:endParaRPr>
          </a:p>
          <a:p>
            <a:pPr lvl="1">
              <a:buClr>
                <a:srgbClr val="AD8F67"/>
              </a:buClr>
            </a:pPr>
            <a:endParaRPr lang="en-US" dirty="0">
              <a:solidFill>
                <a:srgbClr val="D2533C"/>
              </a:solidFill>
            </a:endParaRPr>
          </a:p>
          <a:p>
            <a:pPr lvl="1">
              <a:buClr>
                <a:srgbClr val="AD8F67"/>
              </a:buClr>
            </a:pPr>
            <a:endParaRPr lang="en-US" dirty="0" smtClean="0">
              <a:solidFill>
                <a:srgbClr val="D2533C"/>
              </a:solidFill>
            </a:endParaRPr>
          </a:p>
          <a:p>
            <a:pPr lvl="1">
              <a:buClr>
                <a:srgbClr val="AD8F67"/>
              </a:buClr>
            </a:pPr>
            <a:endParaRPr lang="en-US" dirty="0" smtClean="0">
              <a:solidFill>
                <a:srgbClr val="D2533C"/>
              </a:solidFill>
            </a:endParaRPr>
          </a:p>
          <a:p>
            <a:pPr lvl="1">
              <a:buClr>
                <a:srgbClr val="AD8F67"/>
              </a:buClr>
            </a:pPr>
            <a:endParaRPr lang="en-US" dirty="0" smtClean="0">
              <a:solidFill>
                <a:srgbClr val="D2533C"/>
              </a:solidFill>
            </a:endParaRPr>
          </a:p>
          <a:p>
            <a:pPr lvl="1">
              <a:buClr>
                <a:srgbClr val="AD8F67"/>
              </a:buClr>
            </a:pPr>
            <a:endParaRPr lang="en-US" dirty="0" smtClean="0">
              <a:solidFill>
                <a:srgbClr val="D2533C"/>
              </a:solidFill>
            </a:endParaRPr>
          </a:p>
          <a:p>
            <a:pPr lvl="1">
              <a:buClr>
                <a:srgbClr val="AD8F67"/>
              </a:buClr>
            </a:pPr>
            <a:endParaRPr lang="en-US" dirty="0">
              <a:solidFill>
                <a:srgbClr val="D2533C"/>
              </a:solidFill>
            </a:endParaRPr>
          </a:p>
        </p:txBody>
      </p:sp>
      <p:grpSp>
        <p:nvGrpSpPr>
          <p:cNvPr id="6" name="Group 5"/>
          <p:cNvGrpSpPr/>
          <p:nvPr/>
        </p:nvGrpSpPr>
        <p:grpSpPr>
          <a:xfrm>
            <a:off x="5433822" y="1400175"/>
            <a:ext cx="3524250" cy="4848225"/>
            <a:chOff x="5433822" y="1400175"/>
            <a:chExt cx="3524250" cy="4848225"/>
          </a:xfrm>
        </p:grpSpPr>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3822" y="1400175"/>
              <a:ext cx="3524250"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custDataLst>
                <p:tags r:id="rId7"/>
              </p:custDataLst>
            </p:nvPr>
          </p:nvSpPr>
          <p:spPr>
            <a:xfrm>
              <a:off x="5433822" y="5509736"/>
              <a:ext cx="3481578" cy="738664"/>
            </a:xfrm>
            <a:prstGeom prst="rect">
              <a:avLst/>
            </a:prstGeom>
            <a:noFill/>
          </p:spPr>
          <p:txBody>
            <a:bodyPr wrap="square" rtlCol="0">
              <a:spAutoFit/>
            </a:bodyPr>
            <a:lstStyle/>
            <a:p>
              <a:pPr algn="ctr"/>
              <a:r>
                <a:rPr lang="en-US" sz="1200" dirty="0" smtClean="0">
                  <a:solidFill>
                    <a:srgbClr val="292934"/>
                  </a:solidFill>
                </a:rPr>
                <a:t>GSM </a:t>
              </a:r>
              <a:r>
                <a:rPr lang="en-US" sz="1200" dirty="0">
                  <a:solidFill>
                    <a:srgbClr val="292934"/>
                  </a:solidFill>
                </a:rPr>
                <a:t>Coverage in India </a:t>
              </a:r>
              <a:endParaRPr lang="en-US" sz="1200" dirty="0" smtClean="0">
                <a:solidFill>
                  <a:srgbClr val="292934"/>
                </a:solidFill>
              </a:endParaRPr>
            </a:p>
            <a:p>
              <a:pPr algn="ctr"/>
              <a:r>
                <a:rPr lang="en-US" sz="1200" dirty="0" smtClean="0">
                  <a:solidFill>
                    <a:srgbClr val="292934"/>
                  </a:solidFill>
                </a:rPr>
                <a:t>(</a:t>
              </a:r>
              <a:r>
                <a:rPr lang="en-US" sz="1200" dirty="0">
                  <a:solidFill>
                    <a:srgbClr val="292934"/>
                  </a:solidFill>
                </a:rPr>
                <a:t>taken from GSM </a:t>
              </a:r>
              <a:r>
                <a:rPr lang="en-US" sz="1200" dirty="0" smtClean="0">
                  <a:solidFill>
                    <a:srgbClr val="292934"/>
                  </a:solidFill>
                </a:rPr>
                <a:t>World Coverage </a:t>
              </a:r>
              <a:r>
                <a:rPr lang="en-US" sz="1200" dirty="0">
                  <a:solidFill>
                    <a:srgbClr val="292934"/>
                  </a:solidFill>
                </a:rPr>
                <a:t>2009)</a:t>
              </a:r>
            </a:p>
            <a:p>
              <a:endParaRPr lang="en-US" dirty="0">
                <a:solidFill>
                  <a:srgbClr val="292934"/>
                </a:solidFill>
              </a:endParaRPr>
            </a:p>
          </p:txBody>
        </p:sp>
      </p:grpSp>
      <p:pic>
        <p:nvPicPr>
          <p:cNvPr id="9" name="Audio 8">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99862956"/>
      </p:ext>
    </p:extLst>
  </p:cSld>
  <p:clrMapOvr>
    <a:masterClrMapping/>
  </p:clrMapOvr>
  <mc:AlternateContent xmlns:mc="http://schemas.openxmlformats.org/markup-compatibility/2006" xmlns:p14="http://schemas.microsoft.com/office/powerpoint/2010/main">
    <mc:Choice Requires="p14">
      <p:transition spd="slow" p14:dur="2000" advTm="87322"/>
    </mc:Choice>
    <mc:Fallback xmlns="">
      <p:transition spd="slow" advTm="87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04800" y="304800"/>
            <a:ext cx="8534400" cy="1066800"/>
          </a:xfrm>
        </p:spPr>
        <p:txBody>
          <a:bodyPr>
            <a:normAutofit fontScale="90000"/>
          </a:bodyPr>
          <a:lstStyle/>
          <a:p>
            <a:r>
              <a:rPr lang="en-US" dirty="0" smtClean="0"/>
              <a:t>Advantages/Disadvantages of GSM/GPRS</a:t>
            </a:r>
            <a:endParaRPr lang="en-US" dirty="0"/>
          </a:p>
        </p:txBody>
      </p:sp>
      <p:sp>
        <p:nvSpPr>
          <p:cNvPr id="3" name="Content Placeholder 2"/>
          <p:cNvSpPr>
            <a:spLocks noGrp="1"/>
          </p:cNvSpPr>
          <p:nvPr>
            <p:ph idx="1"/>
            <p:custDataLst>
              <p:tags r:id="rId3"/>
            </p:custDataLst>
          </p:nvPr>
        </p:nvSpPr>
        <p:spPr/>
        <p:txBody>
          <a:bodyPr>
            <a:normAutofit/>
          </a:bodyPr>
          <a:lstStyle/>
          <a:p>
            <a:pPr lvl="1"/>
            <a:endParaRPr lang="en-US" dirty="0" smtClean="0"/>
          </a:p>
          <a:p>
            <a:pPr lvl="1"/>
            <a:endParaRPr lang="en-US" dirty="0" smtClean="0"/>
          </a:p>
          <a:p>
            <a:pPr lvl="1"/>
            <a:endParaRPr lang="en-US" dirty="0" smtClean="0"/>
          </a:p>
          <a:p>
            <a:pPr lvl="1"/>
            <a:endParaRPr lang="en-US" dirty="0" smtClean="0"/>
          </a:p>
          <a:p>
            <a:pPr lvl="1"/>
            <a:endParaRPr lang="en-US" dirty="0"/>
          </a:p>
        </p:txBody>
      </p:sp>
      <p:sp>
        <p:nvSpPr>
          <p:cNvPr id="4" name="Content Placeholder 2"/>
          <p:cNvSpPr txBox="1">
            <a:spLocks/>
          </p:cNvSpPr>
          <p:nvPr>
            <p:custDataLst>
              <p:tags r:id="rId4"/>
            </p:custDataLst>
          </p:nvPr>
        </p:nvSpPr>
        <p:spPr>
          <a:xfrm>
            <a:off x="454152" y="1371600"/>
            <a:ext cx="8503920" cy="5178552"/>
          </a:xfrm>
          <a:prstGeom prst="rect">
            <a:avLst/>
          </a:prstGeom>
        </p:spPr>
        <p:txBody>
          <a:bodyPr vert="horz">
            <a:normAutofit fontScale="70000" lnSpcReduction="2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Clr>
                <a:srgbClr val="93A299"/>
              </a:buClr>
              <a:buFont typeface="Arial" pitchFamily="34" charset="0"/>
              <a:buChar char="•"/>
            </a:pPr>
            <a:r>
              <a:rPr lang="en-US" sz="3300" dirty="0" smtClean="0">
                <a:solidFill>
                  <a:srgbClr val="292934"/>
                </a:solidFill>
              </a:rPr>
              <a:t>Advantages</a:t>
            </a:r>
          </a:p>
          <a:p>
            <a:pPr lvl="1">
              <a:buClr>
                <a:srgbClr val="AD8F67"/>
              </a:buClr>
              <a:buFont typeface="Arial" pitchFamily="34" charset="0"/>
              <a:buChar char="•"/>
            </a:pPr>
            <a:r>
              <a:rPr lang="en-US" sz="3300" dirty="0" smtClean="0">
                <a:solidFill>
                  <a:srgbClr val="292934"/>
                </a:solidFill>
              </a:rPr>
              <a:t>Coverage widely available in India</a:t>
            </a:r>
          </a:p>
          <a:p>
            <a:pPr lvl="1">
              <a:buClr>
                <a:srgbClr val="AD8F67"/>
              </a:buClr>
              <a:buFont typeface="Arial" pitchFamily="34" charset="0"/>
              <a:buChar char="•"/>
            </a:pPr>
            <a:r>
              <a:rPr lang="en-US" sz="3300" dirty="0" smtClean="0">
                <a:solidFill>
                  <a:srgbClr val="292934"/>
                </a:solidFill>
              </a:rPr>
              <a:t>Quickest </a:t>
            </a:r>
            <a:r>
              <a:rPr lang="en-US" sz="3300" dirty="0">
                <a:solidFill>
                  <a:srgbClr val="292934"/>
                </a:solidFill>
              </a:rPr>
              <a:t>technology to implement, requiring only a service agreement with the mobile network </a:t>
            </a:r>
            <a:r>
              <a:rPr lang="en-US" sz="3300" dirty="0" smtClean="0">
                <a:solidFill>
                  <a:srgbClr val="292934"/>
                </a:solidFill>
              </a:rPr>
              <a:t>provider</a:t>
            </a:r>
          </a:p>
          <a:p>
            <a:pPr lvl="1">
              <a:buClr>
                <a:srgbClr val="AD8F67"/>
              </a:buClr>
              <a:buFont typeface="Arial" pitchFamily="34" charset="0"/>
              <a:buChar char="•"/>
            </a:pPr>
            <a:r>
              <a:rPr lang="en-US" sz="3300" dirty="0" smtClean="0">
                <a:solidFill>
                  <a:srgbClr val="292934"/>
                </a:solidFill>
              </a:rPr>
              <a:t>Relatively inexpensive</a:t>
            </a:r>
          </a:p>
          <a:p>
            <a:pPr>
              <a:buClr>
                <a:srgbClr val="93A299"/>
              </a:buClr>
              <a:buFont typeface="Arial" pitchFamily="34" charset="0"/>
              <a:buChar char="•"/>
            </a:pPr>
            <a:r>
              <a:rPr lang="en-US" sz="3300" dirty="0" smtClean="0">
                <a:solidFill>
                  <a:srgbClr val="292934"/>
                </a:solidFill>
              </a:rPr>
              <a:t>Disadvantages</a:t>
            </a:r>
          </a:p>
          <a:p>
            <a:pPr lvl="1">
              <a:buClr>
                <a:srgbClr val="AD8F67"/>
              </a:buClr>
              <a:buFont typeface="Arial" pitchFamily="34" charset="0"/>
              <a:buChar char="•"/>
            </a:pPr>
            <a:r>
              <a:rPr lang="en-US" sz="3300" dirty="0" smtClean="0">
                <a:solidFill>
                  <a:srgbClr val="292934"/>
                </a:solidFill>
              </a:rPr>
              <a:t>Unreliable for public safety requirements such </a:t>
            </a:r>
            <a:r>
              <a:rPr lang="en-US" sz="3300" dirty="0">
                <a:solidFill>
                  <a:srgbClr val="292934"/>
                </a:solidFill>
              </a:rPr>
              <a:t>as flood warning </a:t>
            </a:r>
            <a:r>
              <a:rPr lang="en-US" sz="3300" dirty="0" smtClean="0">
                <a:solidFill>
                  <a:srgbClr val="292934"/>
                </a:solidFill>
              </a:rPr>
              <a:t>and </a:t>
            </a:r>
            <a:r>
              <a:rPr lang="en-US" sz="3300" dirty="0">
                <a:solidFill>
                  <a:srgbClr val="292934"/>
                </a:solidFill>
              </a:rPr>
              <a:t>emergency </a:t>
            </a:r>
            <a:r>
              <a:rPr lang="en-US" sz="3300" dirty="0" smtClean="0">
                <a:solidFill>
                  <a:srgbClr val="292934"/>
                </a:solidFill>
              </a:rPr>
              <a:t>management  (Mobile network is a “best effort” technology)</a:t>
            </a:r>
          </a:p>
          <a:p>
            <a:pPr lvl="2">
              <a:buClr>
                <a:srgbClr val="726056"/>
              </a:buClr>
              <a:buFont typeface="Arial" pitchFamily="34" charset="0"/>
              <a:buChar char="•"/>
            </a:pPr>
            <a:r>
              <a:rPr lang="en-US" sz="3300" dirty="0" smtClean="0">
                <a:solidFill>
                  <a:srgbClr val="292934"/>
                </a:solidFill>
              </a:rPr>
              <a:t>Likelihood </a:t>
            </a:r>
            <a:r>
              <a:rPr lang="en-US" sz="3300" dirty="0">
                <a:solidFill>
                  <a:srgbClr val="292934"/>
                </a:solidFill>
              </a:rPr>
              <a:t>is great that the GSM/GPRS bandwidth could be consumed by the </a:t>
            </a:r>
            <a:r>
              <a:rPr lang="en-US" sz="3300" dirty="0" smtClean="0">
                <a:solidFill>
                  <a:srgbClr val="292934"/>
                </a:solidFill>
              </a:rPr>
              <a:t>public during public emergency. </a:t>
            </a:r>
            <a:r>
              <a:rPr lang="en-US" sz="3300" dirty="0">
                <a:solidFill>
                  <a:srgbClr val="292934"/>
                </a:solidFill>
              </a:rPr>
              <a:t>The operational characteristics and policy of repair during outages must be well understood between the agency in charge of the network and the mobile network </a:t>
            </a:r>
            <a:r>
              <a:rPr lang="en-US" sz="3300" dirty="0" smtClean="0">
                <a:solidFill>
                  <a:srgbClr val="292934"/>
                </a:solidFill>
              </a:rPr>
              <a:t>provider</a:t>
            </a:r>
          </a:p>
          <a:p>
            <a:pPr lvl="2">
              <a:buClr>
                <a:srgbClr val="726056"/>
              </a:buClr>
              <a:buFont typeface="Arial" pitchFamily="34" charset="0"/>
              <a:buChar char="•"/>
            </a:pPr>
            <a:r>
              <a:rPr lang="en-US" sz="3100" dirty="0" smtClean="0">
                <a:solidFill>
                  <a:srgbClr val="292934"/>
                </a:solidFill>
              </a:rPr>
              <a:t>Can have high latency, especially Text Messaging</a:t>
            </a:r>
          </a:p>
          <a:p>
            <a:pPr lvl="1">
              <a:buClr>
                <a:srgbClr val="AD8F67"/>
              </a:buClr>
              <a:buFont typeface="Arial" pitchFamily="34" charset="0"/>
              <a:buChar char="•"/>
            </a:pPr>
            <a:r>
              <a:rPr lang="en-US" sz="3300" dirty="0">
                <a:solidFill>
                  <a:srgbClr val="292934"/>
                </a:solidFill>
              </a:rPr>
              <a:t>Repairs controlled by network provider</a:t>
            </a:r>
          </a:p>
          <a:p>
            <a:pPr lvl="1">
              <a:buClr>
                <a:srgbClr val="AD8F67"/>
              </a:buClr>
              <a:buFont typeface="Arial" pitchFamily="34" charset="0"/>
              <a:buChar char="•"/>
            </a:pPr>
            <a:endParaRPr lang="en-US" sz="3300" dirty="0">
              <a:solidFill>
                <a:srgbClr val="292934"/>
              </a:solidFill>
            </a:endParaRPr>
          </a:p>
          <a:p>
            <a:pPr lvl="1">
              <a:buClr>
                <a:srgbClr val="AD8F67"/>
              </a:buClr>
              <a:buFont typeface="Arial" pitchFamily="34" charset="0"/>
              <a:buChar char="•"/>
            </a:pPr>
            <a:endParaRPr lang="en-US" sz="2300" dirty="0">
              <a:solidFill>
                <a:srgbClr val="292934"/>
              </a:solidFill>
            </a:endParaRPr>
          </a:p>
          <a:p>
            <a:pPr lvl="1">
              <a:buClr>
                <a:srgbClr val="AD8F67"/>
              </a:buClr>
              <a:buFont typeface="Arial" pitchFamily="34" charset="0"/>
              <a:buChar char="•"/>
            </a:pPr>
            <a:endParaRPr lang="en-US" sz="2300" dirty="0">
              <a:solidFill>
                <a:srgbClr val="292934"/>
              </a:solidFill>
            </a:endParaRPr>
          </a:p>
          <a:p>
            <a:pPr lvl="1">
              <a:buClr>
                <a:srgbClr val="AD8F67"/>
              </a:buClr>
            </a:pPr>
            <a:endParaRPr lang="en-US" dirty="0" smtClean="0">
              <a:solidFill>
                <a:srgbClr val="D2533C"/>
              </a:solidFill>
            </a:endParaRPr>
          </a:p>
          <a:p>
            <a:pPr lvl="1">
              <a:buClr>
                <a:srgbClr val="AD8F67"/>
              </a:buClr>
            </a:pPr>
            <a:endParaRPr lang="en-US" dirty="0" smtClean="0">
              <a:solidFill>
                <a:srgbClr val="D2533C"/>
              </a:solidFill>
            </a:endParaRPr>
          </a:p>
          <a:p>
            <a:pPr lvl="1">
              <a:buClr>
                <a:srgbClr val="AD8F67"/>
              </a:buClr>
            </a:pPr>
            <a:endParaRPr lang="en-US" dirty="0" smtClean="0">
              <a:solidFill>
                <a:srgbClr val="D2533C"/>
              </a:solidFill>
            </a:endParaRPr>
          </a:p>
          <a:p>
            <a:pPr lvl="1">
              <a:buClr>
                <a:srgbClr val="AD8F67"/>
              </a:buClr>
            </a:pPr>
            <a:endParaRPr lang="en-US" dirty="0" smtClean="0">
              <a:solidFill>
                <a:srgbClr val="D2533C"/>
              </a:solidFill>
            </a:endParaRPr>
          </a:p>
          <a:p>
            <a:pPr lvl="1">
              <a:buClr>
                <a:srgbClr val="AD8F67"/>
              </a:buClr>
            </a:pPr>
            <a:endParaRPr lang="en-US" dirty="0">
              <a:solidFill>
                <a:srgbClr val="D2533C"/>
              </a:solidFill>
            </a:endParaRPr>
          </a:p>
        </p:txBody>
      </p:sp>
      <p:pic>
        <p:nvPicPr>
          <p:cNvPr id="5" name="Audio 4">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24570175"/>
      </p:ext>
    </p:extLst>
  </p:cSld>
  <p:clrMapOvr>
    <a:masterClrMapping/>
  </p:clrMapOvr>
  <mc:AlternateContent xmlns:mc="http://schemas.openxmlformats.org/markup-compatibility/2006" xmlns:p14="http://schemas.microsoft.com/office/powerpoint/2010/main">
    <mc:Choice Requires="p14">
      <p:transition spd="slow" p14:dur="2000" advTm="81357"/>
    </mc:Choice>
    <mc:Fallback xmlns="">
      <p:transition spd="slow" advTm="81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METEOBURST Radio</a:t>
            </a:r>
            <a:endParaRPr lang="en-US" dirty="0"/>
          </a:p>
        </p:txBody>
      </p:sp>
      <p:sp>
        <p:nvSpPr>
          <p:cNvPr id="3" name="Content Placeholder 2"/>
          <p:cNvSpPr>
            <a:spLocks noGrp="1"/>
          </p:cNvSpPr>
          <p:nvPr>
            <p:ph idx="1"/>
            <p:custDataLst>
              <p:tags r:id="rId3"/>
            </p:custDataLst>
          </p:nvPr>
        </p:nvSpPr>
        <p:spPr>
          <a:xfrm>
            <a:off x="301752" y="2212848"/>
            <a:ext cx="4588838" cy="4187952"/>
          </a:xfrm>
        </p:spPr>
        <p:txBody>
          <a:bodyPr>
            <a:normAutofit fontScale="77500" lnSpcReduction="20000"/>
          </a:bodyPr>
          <a:lstStyle/>
          <a:p>
            <a:r>
              <a:rPr lang="en-US" sz="2800" dirty="0" smtClean="0"/>
              <a:t>Concept</a:t>
            </a:r>
          </a:p>
          <a:p>
            <a:pPr lvl="1"/>
            <a:r>
              <a:rPr lang="en-US" sz="2300" dirty="0"/>
              <a:t>METEOBURST is somewhat between a terrestrial and satellite radio system  </a:t>
            </a:r>
          </a:p>
          <a:p>
            <a:pPr lvl="1"/>
            <a:r>
              <a:rPr lang="en-US" sz="2300" dirty="0" smtClean="0"/>
              <a:t>The METEOBURST </a:t>
            </a:r>
            <a:r>
              <a:rPr lang="en-US" sz="2300" dirty="0"/>
              <a:t>technology relies upon the reflection of radio waves off of the </a:t>
            </a:r>
            <a:r>
              <a:rPr lang="en-US" sz="2300" dirty="0" smtClean="0"/>
              <a:t>ionosphere  </a:t>
            </a:r>
          </a:p>
          <a:p>
            <a:pPr lvl="1"/>
            <a:r>
              <a:rPr lang="en-US" sz="2300" dirty="0" smtClean="0"/>
              <a:t>The </a:t>
            </a:r>
            <a:r>
              <a:rPr lang="en-US" sz="2300" dirty="0"/>
              <a:t>transmitting station sends a radio signal to the upper atmosphere and the data is collected by a ground receive </a:t>
            </a:r>
            <a:r>
              <a:rPr lang="en-US" sz="2300" dirty="0" smtClean="0"/>
              <a:t>station  </a:t>
            </a:r>
          </a:p>
          <a:p>
            <a:pPr lvl="1"/>
            <a:r>
              <a:rPr lang="en-US" sz="2300" dirty="0" smtClean="0"/>
              <a:t>The </a:t>
            </a:r>
            <a:r>
              <a:rPr lang="en-US" sz="2300" dirty="0"/>
              <a:t>ground receive stations are often operated by a company that the customer would pay to collect and relay the signals back to the customer by way of the </a:t>
            </a:r>
            <a:r>
              <a:rPr lang="en-US" sz="2300" dirty="0" smtClean="0"/>
              <a:t>INTERNET</a:t>
            </a:r>
          </a:p>
          <a:p>
            <a:pPr lvl="1"/>
            <a:endParaRPr lang="en-US" sz="2300" dirty="0"/>
          </a:p>
          <a:p>
            <a:endParaRPr lang="en-US" sz="2800" dirty="0"/>
          </a:p>
          <a:p>
            <a:pPr lvl="1"/>
            <a:endParaRPr lang="en-US" dirty="0" smtClean="0"/>
          </a:p>
          <a:p>
            <a:pPr lvl="1"/>
            <a:endParaRPr lang="en-US" dirty="0" smtClean="0"/>
          </a:p>
          <a:p>
            <a:pPr lvl="1"/>
            <a:endParaRPr lang="en-US" dirty="0" smtClean="0"/>
          </a:p>
          <a:p>
            <a:pPr lvl="1"/>
            <a:endParaRPr lang="en-US" dirty="0" smtClean="0"/>
          </a:p>
          <a:p>
            <a:pPr lvl="1"/>
            <a:endParaRPr lang="en-US" dirty="0"/>
          </a:p>
        </p:txBody>
      </p:sp>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0590" y="2362200"/>
            <a:ext cx="4110536" cy="322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89883310"/>
      </p:ext>
    </p:extLst>
  </p:cSld>
  <p:clrMapOvr>
    <a:masterClrMapping/>
  </p:clrMapOvr>
  <mc:AlternateContent xmlns:mc="http://schemas.openxmlformats.org/markup-compatibility/2006" xmlns:p14="http://schemas.microsoft.com/office/powerpoint/2010/main">
    <mc:Choice Requires="p14">
      <p:transition spd="slow" p14:dur="2000" advTm="58456"/>
    </mc:Choice>
    <mc:Fallback xmlns="">
      <p:transition spd="slow" advTm="58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3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1000" fill="hold"/>
                                        <p:tgtEl>
                                          <p:spTgt spid="4"/>
                                        </p:tgtEl>
                                        <p:attrNameLst>
                                          <p:attrName>ppt_w</p:attrName>
                                        </p:attrNameLst>
                                      </p:cBhvr>
                                      <p:tavLst>
                                        <p:tav tm="0">
                                          <p:val>
                                            <p:fltVal val="0"/>
                                          </p:val>
                                        </p:tav>
                                        <p:tav tm="100000">
                                          <p:val>
                                            <p:strVal val="#ppt_w"/>
                                          </p:val>
                                        </p:tav>
                                      </p:tavLst>
                                    </p:anim>
                                    <p:anim calcmode="lin" valueType="num">
                                      <p:cBhvr>
                                        <p:cTn id="10" dur="1000" fill="hold"/>
                                        <p:tgtEl>
                                          <p:spTgt spid="4"/>
                                        </p:tgtEl>
                                        <p:attrNameLst>
                                          <p:attrName>ppt_h</p:attrName>
                                        </p:attrNameLst>
                                      </p:cBhvr>
                                      <p:tavLst>
                                        <p:tav tm="0">
                                          <p:val>
                                            <p:fltVal val="0"/>
                                          </p:val>
                                        </p:tav>
                                        <p:tav tm="100000">
                                          <p:val>
                                            <p:strVal val="#ppt_h"/>
                                          </p:val>
                                        </p:tav>
                                      </p:tavLst>
                                    </p:anim>
                                    <p:anim calcmode="lin" valueType="num">
                                      <p:cBhvr>
                                        <p:cTn id="11" dur="1000" fill="hold"/>
                                        <p:tgtEl>
                                          <p:spTgt spid="4"/>
                                        </p:tgtEl>
                                        <p:attrNameLst>
                                          <p:attrName>style.rotation</p:attrName>
                                        </p:attrNameLst>
                                      </p:cBhvr>
                                      <p:tavLst>
                                        <p:tav tm="0">
                                          <p:val>
                                            <p:fltVal val="90"/>
                                          </p:val>
                                        </p:tav>
                                        <p:tav tm="100000">
                                          <p:val>
                                            <p:fltVal val="0"/>
                                          </p:val>
                                        </p:tav>
                                      </p:tavLst>
                                    </p:anim>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01752" y="765048"/>
            <a:ext cx="8534400" cy="758952"/>
          </a:xfrm>
        </p:spPr>
        <p:txBody>
          <a:bodyPr>
            <a:normAutofit/>
          </a:bodyPr>
          <a:lstStyle/>
          <a:p>
            <a:r>
              <a:rPr lang="en-US" dirty="0" smtClean="0"/>
              <a:t>METEOBURST General Information</a:t>
            </a:r>
            <a:endParaRPr lang="en-US" dirty="0"/>
          </a:p>
        </p:txBody>
      </p:sp>
      <p:sp>
        <p:nvSpPr>
          <p:cNvPr id="3" name="Content Placeholder 2"/>
          <p:cNvSpPr>
            <a:spLocks noGrp="1"/>
          </p:cNvSpPr>
          <p:nvPr>
            <p:ph idx="1"/>
            <p:custDataLst>
              <p:tags r:id="rId3"/>
            </p:custDataLst>
          </p:nvPr>
        </p:nvSpPr>
        <p:spPr>
          <a:xfrm>
            <a:off x="301752" y="1603248"/>
            <a:ext cx="8537448" cy="3959352"/>
          </a:xfrm>
        </p:spPr>
        <p:txBody>
          <a:bodyPr>
            <a:normAutofit fontScale="92500"/>
          </a:bodyPr>
          <a:lstStyle/>
          <a:p>
            <a:r>
              <a:rPr lang="en-US" sz="2300" dirty="0" smtClean="0"/>
              <a:t>METEORBURST </a:t>
            </a:r>
            <a:r>
              <a:rPr lang="en-US" sz="2300" dirty="0"/>
              <a:t>requires Master Collection Stations, which are run on a fee </a:t>
            </a:r>
            <a:r>
              <a:rPr lang="en-US" sz="2300" dirty="0" smtClean="0"/>
              <a:t>basis</a:t>
            </a:r>
          </a:p>
          <a:p>
            <a:r>
              <a:rPr lang="en-US" sz="2300" dirty="0" smtClean="0"/>
              <a:t>Customers </a:t>
            </a:r>
            <a:r>
              <a:rPr lang="en-US" sz="2300" dirty="0"/>
              <a:t>can acquire their own collection stations, but these collection stations are very </a:t>
            </a:r>
            <a:r>
              <a:rPr lang="en-US" sz="2300" dirty="0" smtClean="0"/>
              <a:t>expensive </a:t>
            </a:r>
          </a:p>
          <a:p>
            <a:pPr lvl="1"/>
            <a:r>
              <a:rPr lang="en-US" sz="1900" dirty="0" smtClean="0"/>
              <a:t>This </a:t>
            </a:r>
            <a:r>
              <a:rPr lang="en-US" sz="1900" dirty="0"/>
              <a:t>is a good alternative to very remote operating stations where INSAT is otherwise </a:t>
            </a:r>
            <a:r>
              <a:rPr lang="en-US" sz="1900" dirty="0" smtClean="0"/>
              <a:t>unfeasible  </a:t>
            </a:r>
          </a:p>
          <a:p>
            <a:r>
              <a:rPr lang="en-US" sz="2300" dirty="0" smtClean="0"/>
              <a:t>The </a:t>
            </a:r>
            <a:r>
              <a:rPr lang="en-US" sz="2300" dirty="0"/>
              <a:t>maximum range between transmitter and the Master Collection stations is approximately 1800 km, which has a maximum range second to only </a:t>
            </a:r>
            <a:r>
              <a:rPr lang="en-US" sz="2300" dirty="0" smtClean="0"/>
              <a:t>INSAT</a:t>
            </a:r>
          </a:p>
          <a:p>
            <a:r>
              <a:rPr lang="en-US" sz="2200" dirty="0"/>
              <a:t>The main use of METEORBURST is for extremely remote </a:t>
            </a:r>
            <a:r>
              <a:rPr lang="en-US" sz="2200" dirty="0" smtClean="0"/>
              <a:t>locations </a:t>
            </a:r>
            <a:endParaRPr lang="en-US" sz="2200" dirty="0"/>
          </a:p>
          <a:p>
            <a:r>
              <a:rPr lang="en-US" sz="2200" dirty="0"/>
              <a:t>It is used a great deal for remote snowpack </a:t>
            </a:r>
            <a:r>
              <a:rPr lang="en-US" sz="2200" dirty="0" smtClean="0"/>
              <a:t>measurements </a:t>
            </a:r>
            <a:endParaRPr lang="en-US" sz="2200" dirty="0"/>
          </a:p>
          <a:p>
            <a:pPr lvl="1"/>
            <a:endParaRPr lang="en-US" sz="1900" dirty="0"/>
          </a:p>
          <a:p>
            <a:pPr lvl="1"/>
            <a:endParaRPr lang="en-US" dirty="0" smtClean="0"/>
          </a:p>
          <a:p>
            <a:pPr lvl="1"/>
            <a:endParaRPr lang="en-US" dirty="0" smtClean="0"/>
          </a:p>
          <a:p>
            <a:pPr lvl="1"/>
            <a:endParaRPr lang="en-US" dirty="0" smtClean="0"/>
          </a:p>
          <a:p>
            <a:pPr lvl="1"/>
            <a:endParaRPr lang="en-US" dirty="0"/>
          </a:p>
        </p:txBody>
      </p:sp>
      <p:sp>
        <p:nvSpPr>
          <p:cNvPr id="5" name="Content Placeholder 2"/>
          <p:cNvSpPr txBox="1">
            <a:spLocks/>
          </p:cNvSpPr>
          <p:nvPr>
            <p:custDataLst>
              <p:tags r:id="rId4"/>
            </p:custDataLst>
          </p:nvPr>
        </p:nvSpPr>
        <p:spPr>
          <a:xfrm>
            <a:off x="304800" y="3733800"/>
            <a:ext cx="4419600" cy="1066800"/>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lvl="1">
              <a:buClr>
                <a:srgbClr val="AD8F67"/>
              </a:buClr>
            </a:pPr>
            <a:endParaRPr lang="en-US" dirty="0">
              <a:solidFill>
                <a:srgbClr val="D2533C"/>
              </a:solidFill>
            </a:endParaRPr>
          </a:p>
          <a:p>
            <a:pPr lvl="1">
              <a:buClr>
                <a:srgbClr val="AD8F67"/>
              </a:buClr>
            </a:pPr>
            <a:endParaRPr lang="en-US" dirty="0" smtClean="0">
              <a:solidFill>
                <a:srgbClr val="D2533C"/>
              </a:solidFill>
            </a:endParaRPr>
          </a:p>
          <a:p>
            <a:pPr lvl="1">
              <a:buClr>
                <a:srgbClr val="AD8F67"/>
              </a:buClr>
            </a:pPr>
            <a:endParaRPr lang="en-US" dirty="0" smtClean="0">
              <a:solidFill>
                <a:srgbClr val="D2533C"/>
              </a:solidFill>
            </a:endParaRPr>
          </a:p>
          <a:p>
            <a:pPr lvl="1">
              <a:buClr>
                <a:srgbClr val="AD8F67"/>
              </a:buClr>
            </a:pPr>
            <a:endParaRPr lang="en-US" dirty="0" smtClean="0">
              <a:solidFill>
                <a:srgbClr val="D2533C"/>
              </a:solidFill>
            </a:endParaRPr>
          </a:p>
          <a:p>
            <a:pPr lvl="1">
              <a:buClr>
                <a:srgbClr val="AD8F67"/>
              </a:buClr>
            </a:pPr>
            <a:endParaRPr lang="en-US" dirty="0">
              <a:solidFill>
                <a:srgbClr val="D2533C"/>
              </a:solidFill>
            </a:endParaRPr>
          </a:p>
        </p:txBody>
      </p:sp>
      <p:pic>
        <p:nvPicPr>
          <p:cNvPr id="6" name="Audio 5">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73531423"/>
      </p:ext>
    </p:extLst>
  </p:cSld>
  <p:clrMapOvr>
    <a:masterClrMapping/>
  </p:clrMapOvr>
  <mc:AlternateContent xmlns:mc="http://schemas.openxmlformats.org/markup-compatibility/2006" xmlns:p14="http://schemas.microsoft.com/office/powerpoint/2010/main">
    <mc:Choice Requires="p14">
      <p:transition spd="slow" p14:dur="2000" advTm="47213"/>
    </mc:Choice>
    <mc:Fallback xmlns="">
      <p:transition spd="slow" advTm="47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01752" y="765048"/>
            <a:ext cx="8534400" cy="758952"/>
          </a:xfrm>
        </p:spPr>
        <p:txBody>
          <a:bodyPr>
            <a:normAutofit fontScale="90000"/>
          </a:bodyPr>
          <a:lstStyle/>
          <a:p>
            <a:r>
              <a:rPr lang="en-US" dirty="0" smtClean="0"/>
              <a:t>Advantages/Disadvantages of METEOBURST </a:t>
            </a:r>
            <a:endParaRPr lang="en-US" dirty="0"/>
          </a:p>
        </p:txBody>
      </p:sp>
      <p:sp>
        <p:nvSpPr>
          <p:cNvPr id="3" name="Content Placeholder 2"/>
          <p:cNvSpPr>
            <a:spLocks noGrp="1"/>
          </p:cNvSpPr>
          <p:nvPr>
            <p:ph idx="1"/>
            <p:custDataLst>
              <p:tags r:id="rId3"/>
            </p:custDataLst>
          </p:nvPr>
        </p:nvSpPr>
        <p:spPr>
          <a:xfrm>
            <a:off x="457200" y="1828800"/>
            <a:ext cx="8229600" cy="4953000"/>
          </a:xfrm>
        </p:spPr>
        <p:txBody>
          <a:bodyPr>
            <a:normAutofit/>
          </a:bodyPr>
          <a:lstStyle/>
          <a:p>
            <a:r>
              <a:rPr lang="en-US" sz="2800" dirty="0" smtClean="0"/>
              <a:t>Advantages</a:t>
            </a:r>
          </a:p>
          <a:p>
            <a:pPr lvl="1"/>
            <a:r>
              <a:rPr lang="en-US" sz="2300" dirty="0" smtClean="0"/>
              <a:t>Is suitable for remote locations (similar to INSAT)</a:t>
            </a:r>
          </a:p>
          <a:p>
            <a:r>
              <a:rPr lang="en-US" sz="2800" dirty="0" smtClean="0"/>
              <a:t>Disadvantages</a:t>
            </a:r>
          </a:p>
          <a:p>
            <a:pPr lvl="1"/>
            <a:r>
              <a:rPr lang="en-US" sz="2300" dirty="0"/>
              <a:t>There are a very limited number of companies that provide METEORBURST capabilities, and there is only one actual manufacturer of the </a:t>
            </a:r>
            <a:r>
              <a:rPr lang="en-US" sz="2300" dirty="0" smtClean="0"/>
              <a:t>radio  </a:t>
            </a:r>
          </a:p>
          <a:p>
            <a:pPr lvl="1"/>
            <a:r>
              <a:rPr lang="en-US" sz="2300" dirty="0" smtClean="0"/>
              <a:t>Large Antenna</a:t>
            </a:r>
          </a:p>
          <a:p>
            <a:pPr lvl="1"/>
            <a:r>
              <a:rPr lang="en-US" sz="2300" dirty="0" smtClean="0"/>
              <a:t>High Power Requirement</a:t>
            </a:r>
          </a:p>
          <a:p>
            <a:pPr lvl="1"/>
            <a:r>
              <a:rPr lang="en-US" sz="2300" dirty="0"/>
              <a:t>May have high </a:t>
            </a:r>
            <a:r>
              <a:rPr lang="en-US" sz="2300" dirty="0" smtClean="0"/>
              <a:t>latency</a:t>
            </a:r>
          </a:p>
          <a:p>
            <a:pPr lvl="1"/>
            <a:r>
              <a:rPr lang="en-US" sz="2300" dirty="0" smtClean="0"/>
              <a:t>Uses the Internet for collection of data from regional master station</a:t>
            </a:r>
          </a:p>
          <a:p>
            <a:pPr lvl="2"/>
            <a:endParaRPr lang="en-US" sz="2100" dirty="0" smtClean="0"/>
          </a:p>
          <a:p>
            <a:pPr lvl="2"/>
            <a:endParaRPr lang="en-US" sz="2100" dirty="0"/>
          </a:p>
          <a:p>
            <a:pPr lvl="1"/>
            <a:endParaRPr lang="en-US" dirty="0" smtClean="0"/>
          </a:p>
          <a:p>
            <a:pPr lvl="1"/>
            <a:endParaRPr lang="en-US" dirty="0" smtClean="0"/>
          </a:p>
          <a:p>
            <a:pPr lvl="1"/>
            <a:endParaRPr lang="en-US" dirty="0" smtClean="0"/>
          </a:p>
          <a:p>
            <a:pPr lvl="1"/>
            <a:endParaRPr lang="en-US" dirty="0" smtClean="0"/>
          </a:p>
          <a:p>
            <a:pPr lvl="1"/>
            <a:endParaRPr lang="en-US" dirty="0"/>
          </a:p>
        </p:txBody>
      </p:sp>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26553623"/>
      </p:ext>
    </p:extLst>
  </p:cSld>
  <p:clrMapOvr>
    <a:masterClrMapping/>
  </p:clrMapOvr>
  <mc:AlternateContent xmlns:mc="http://schemas.openxmlformats.org/markup-compatibility/2006" xmlns:p14="http://schemas.microsoft.com/office/powerpoint/2010/main">
    <mc:Choice Requires="p14">
      <p:transition spd="slow" p14:dur="2000" advTm="43971"/>
    </mc:Choice>
    <mc:Fallback xmlns="">
      <p:transition spd="slow" advTm="43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r>
              <a:rPr lang="en-US" smtClean="0"/>
              <a:t>Satellite-based solutions: </a:t>
            </a:r>
            <a:r>
              <a:rPr lang="en-US" dirty="0" smtClean="0"/>
              <a:t>ORBCOMM</a:t>
            </a:r>
            <a:endParaRPr lang="en-US" dirty="0"/>
          </a:p>
        </p:txBody>
      </p:sp>
      <p:sp>
        <p:nvSpPr>
          <p:cNvPr id="3" name="Content Placeholder 2"/>
          <p:cNvSpPr>
            <a:spLocks noGrp="1"/>
          </p:cNvSpPr>
          <p:nvPr>
            <p:ph idx="1"/>
            <p:custDataLst>
              <p:tags r:id="rId3"/>
            </p:custDataLst>
          </p:nvPr>
        </p:nvSpPr>
        <p:spPr/>
        <p:txBody>
          <a:bodyPr>
            <a:normAutofit/>
          </a:bodyPr>
          <a:lstStyle/>
          <a:p>
            <a:pPr lvl="1"/>
            <a:endParaRPr lang="en-US" dirty="0" smtClean="0"/>
          </a:p>
          <a:p>
            <a:pPr lvl="1"/>
            <a:endParaRPr lang="en-US" dirty="0" smtClean="0"/>
          </a:p>
          <a:p>
            <a:pPr lvl="1"/>
            <a:endParaRPr lang="en-US" dirty="0" smtClean="0"/>
          </a:p>
          <a:p>
            <a:pPr lvl="1"/>
            <a:endParaRPr lang="en-US" dirty="0" smtClean="0"/>
          </a:p>
          <a:p>
            <a:pPr lvl="1"/>
            <a:endParaRPr lang="en-US" dirty="0"/>
          </a:p>
        </p:txBody>
      </p:sp>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l="2167" t="3802" r="2528" b="5702"/>
          <a:stretch>
            <a:fillRect/>
          </a:stretch>
        </p:blipFill>
        <p:spPr bwMode="auto">
          <a:xfrm>
            <a:off x="3962400" y="4114800"/>
            <a:ext cx="50292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custDataLst>
              <p:tags r:id="rId4"/>
            </p:custDataLst>
          </p:nvPr>
        </p:nvSpPr>
        <p:spPr>
          <a:xfrm>
            <a:off x="228600" y="1600200"/>
            <a:ext cx="8503920" cy="2514600"/>
          </a:xfrm>
          <a:prstGeom prst="rect">
            <a:avLst/>
          </a:prstGeom>
        </p:spPr>
        <p:txBody>
          <a:bodyPr vert="horz">
            <a:normAutofit fontScale="85000" lnSpcReduction="2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Clr>
                <a:srgbClr val="FFFFFF">
                  <a:lumMod val="75000"/>
                </a:srgbClr>
              </a:buClr>
              <a:buFont typeface="Arial" pitchFamily="34" charset="0"/>
              <a:buChar char="•"/>
            </a:pPr>
            <a:r>
              <a:rPr lang="en-US" dirty="0" smtClean="0">
                <a:solidFill>
                  <a:srgbClr val="292934"/>
                </a:solidFill>
              </a:rPr>
              <a:t>Concept</a:t>
            </a:r>
          </a:p>
          <a:p>
            <a:pPr lvl="1">
              <a:buClr>
                <a:srgbClr val="FFFFFF">
                  <a:lumMod val="75000"/>
                </a:srgbClr>
              </a:buClr>
              <a:buFont typeface="Arial" pitchFamily="34" charset="0"/>
              <a:buChar char="•"/>
            </a:pPr>
            <a:r>
              <a:rPr lang="en-US" dirty="0" smtClean="0">
                <a:solidFill>
                  <a:srgbClr val="292934"/>
                </a:solidFill>
              </a:rPr>
              <a:t>ORBCOMM is a fee based satellite system that is capable of providing communication in very remote areas </a:t>
            </a:r>
          </a:p>
          <a:p>
            <a:pPr lvl="1">
              <a:buClr>
                <a:srgbClr val="FFFFFF">
                  <a:lumMod val="75000"/>
                </a:srgbClr>
              </a:buClr>
              <a:buFont typeface="Arial" pitchFamily="34" charset="0"/>
              <a:buChar char="•"/>
            </a:pPr>
            <a:r>
              <a:rPr lang="en-US" dirty="0" smtClean="0">
                <a:solidFill>
                  <a:srgbClr val="292934"/>
                </a:solidFill>
              </a:rPr>
              <a:t>ORBCOMM incorporate </a:t>
            </a:r>
            <a:r>
              <a:rPr lang="en-US" dirty="0">
                <a:solidFill>
                  <a:srgbClr val="292934"/>
                </a:solidFill>
              </a:rPr>
              <a:t>LEO satellite configurations, while </a:t>
            </a:r>
            <a:r>
              <a:rPr lang="en-US" dirty="0" smtClean="0">
                <a:solidFill>
                  <a:srgbClr val="292934"/>
                </a:solidFill>
              </a:rPr>
              <a:t>to </a:t>
            </a:r>
            <a:r>
              <a:rPr lang="en-US" dirty="0">
                <a:solidFill>
                  <a:srgbClr val="292934"/>
                </a:solidFill>
              </a:rPr>
              <a:t>provide near global </a:t>
            </a:r>
            <a:r>
              <a:rPr lang="en-US" dirty="0" smtClean="0">
                <a:solidFill>
                  <a:srgbClr val="292934"/>
                </a:solidFill>
              </a:rPr>
              <a:t>coverage.</a:t>
            </a:r>
          </a:p>
          <a:p>
            <a:pPr lvl="2">
              <a:buClr>
                <a:srgbClr val="FFFFFF">
                  <a:lumMod val="75000"/>
                </a:srgbClr>
              </a:buClr>
              <a:buFont typeface="Arial" pitchFamily="34" charset="0"/>
              <a:buChar char="•"/>
            </a:pPr>
            <a:r>
              <a:rPr lang="en-US" dirty="0" smtClean="0">
                <a:solidFill>
                  <a:srgbClr val="292934"/>
                </a:solidFill>
              </a:rPr>
              <a:t>ORBCOMM </a:t>
            </a:r>
            <a:r>
              <a:rPr lang="en-US" dirty="0">
                <a:solidFill>
                  <a:srgbClr val="292934"/>
                </a:solidFill>
              </a:rPr>
              <a:t>uses 36 </a:t>
            </a:r>
            <a:r>
              <a:rPr lang="en-US" dirty="0" smtClean="0">
                <a:solidFill>
                  <a:srgbClr val="292934"/>
                </a:solidFill>
              </a:rPr>
              <a:t>satellites</a:t>
            </a:r>
            <a:endParaRPr lang="en-US" dirty="0">
              <a:solidFill>
                <a:srgbClr val="292934"/>
              </a:solidFill>
            </a:endParaRPr>
          </a:p>
          <a:p>
            <a:pPr lvl="1">
              <a:buClr>
                <a:srgbClr val="FFFFFF">
                  <a:lumMod val="75000"/>
                </a:srgbClr>
              </a:buClr>
              <a:buFont typeface="Arial" pitchFamily="34" charset="0"/>
              <a:buChar char="•"/>
            </a:pPr>
            <a:r>
              <a:rPr lang="en-US" dirty="0" smtClean="0">
                <a:solidFill>
                  <a:srgbClr val="292934"/>
                </a:solidFill>
              </a:rPr>
              <a:t>These </a:t>
            </a:r>
            <a:r>
              <a:rPr lang="en-US" dirty="0">
                <a:solidFill>
                  <a:srgbClr val="292934"/>
                </a:solidFill>
              </a:rPr>
              <a:t>satellites often support bi-directional communication, though bi-directional communication is not generally a requirement of hydrometric monitoring </a:t>
            </a:r>
            <a:r>
              <a:rPr lang="en-US" dirty="0" smtClean="0">
                <a:solidFill>
                  <a:srgbClr val="292934"/>
                </a:solidFill>
              </a:rPr>
              <a:t>stations</a:t>
            </a:r>
            <a:endParaRPr lang="en-US" dirty="0">
              <a:solidFill>
                <a:srgbClr val="292934"/>
              </a:solidFill>
            </a:endParaRPr>
          </a:p>
          <a:p>
            <a:pPr lvl="1">
              <a:buClr>
                <a:srgbClr val="AD8F67"/>
              </a:buClr>
            </a:pPr>
            <a:endParaRPr lang="en-US" dirty="0" smtClean="0">
              <a:solidFill>
                <a:srgbClr val="D2533C"/>
              </a:solidFill>
            </a:endParaRPr>
          </a:p>
          <a:p>
            <a:pPr>
              <a:buClr>
                <a:srgbClr val="93A299"/>
              </a:buClr>
            </a:pPr>
            <a:endParaRPr lang="en-US" dirty="0">
              <a:solidFill>
                <a:srgbClr val="292934"/>
              </a:solidFill>
            </a:endParaRPr>
          </a:p>
          <a:p>
            <a:pPr lvl="1">
              <a:buClr>
                <a:srgbClr val="AD8F67"/>
              </a:buClr>
            </a:pPr>
            <a:endParaRPr lang="en-US" dirty="0">
              <a:solidFill>
                <a:srgbClr val="D2533C"/>
              </a:solidFill>
            </a:endParaRPr>
          </a:p>
        </p:txBody>
      </p:sp>
      <p:pic>
        <p:nvPicPr>
          <p:cNvPr id="6" name="Audio 5">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26199649"/>
      </p:ext>
    </p:extLst>
  </p:cSld>
  <p:clrMapOvr>
    <a:masterClrMapping/>
  </p:clrMapOvr>
  <mc:AlternateContent xmlns:mc="http://schemas.openxmlformats.org/markup-compatibility/2006" xmlns:p14="http://schemas.microsoft.com/office/powerpoint/2010/main">
    <mc:Choice Requires="p14">
      <p:transition spd="slow" p14:dur="2000" advTm="60706"/>
    </mc:Choice>
    <mc:Fallback xmlns="">
      <p:transition spd="slow" advTm="60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3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anim calcmode="lin" valueType="num">
                                      <p:cBhvr>
                                        <p:cTn id="9" dur="1000" fill="hold"/>
                                        <p:tgtEl>
                                          <p:spTgt spid="3074"/>
                                        </p:tgtEl>
                                        <p:attrNameLst>
                                          <p:attrName>ppt_w</p:attrName>
                                        </p:attrNameLst>
                                      </p:cBhvr>
                                      <p:tavLst>
                                        <p:tav tm="0">
                                          <p:val>
                                            <p:fltVal val="0"/>
                                          </p:val>
                                        </p:tav>
                                        <p:tav tm="100000">
                                          <p:val>
                                            <p:strVal val="#ppt_w"/>
                                          </p:val>
                                        </p:tav>
                                      </p:tavLst>
                                    </p:anim>
                                    <p:anim calcmode="lin" valueType="num">
                                      <p:cBhvr>
                                        <p:cTn id="10" dur="1000" fill="hold"/>
                                        <p:tgtEl>
                                          <p:spTgt spid="3074"/>
                                        </p:tgtEl>
                                        <p:attrNameLst>
                                          <p:attrName>ppt_h</p:attrName>
                                        </p:attrNameLst>
                                      </p:cBhvr>
                                      <p:tavLst>
                                        <p:tav tm="0">
                                          <p:val>
                                            <p:fltVal val="0"/>
                                          </p:val>
                                        </p:tav>
                                        <p:tav tm="100000">
                                          <p:val>
                                            <p:strVal val="#ppt_h"/>
                                          </p:val>
                                        </p:tav>
                                      </p:tavLst>
                                    </p:anim>
                                    <p:anim calcmode="lin" valueType="num">
                                      <p:cBhvr>
                                        <p:cTn id="11" dur="1000" fill="hold"/>
                                        <p:tgtEl>
                                          <p:spTgt spid="3074"/>
                                        </p:tgtEl>
                                        <p:attrNameLst>
                                          <p:attrName>style.rotation</p:attrName>
                                        </p:attrNameLst>
                                      </p:cBhvr>
                                      <p:tavLst>
                                        <p:tav tm="0">
                                          <p:val>
                                            <p:fltVal val="90"/>
                                          </p:val>
                                        </p:tav>
                                        <p:tav tm="100000">
                                          <p:val>
                                            <p:fltVal val="0"/>
                                          </p:val>
                                        </p:tav>
                                      </p:tavLst>
                                    </p:anim>
                                    <p:animEffect transition="in" filter="fade">
                                      <p:cBhvr>
                                        <p:cTn id="12" dur="1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01752" y="1222248"/>
            <a:ext cx="8534400" cy="758952"/>
          </a:xfrm>
        </p:spPr>
        <p:txBody>
          <a:bodyPr>
            <a:normAutofit fontScale="90000"/>
          </a:bodyPr>
          <a:lstStyle/>
          <a:p>
            <a:r>
              <a:rPr lang="en-US" dirty="0" smtClean="0"/>
              <a:t>Advantages/Disadvantages of ORBCOMM </a:t>
            </a:r>
            <a:br>
              <a:rPr lang="en-US" dirty="0" smtClean="0"/>
            </a:br>
            <a:endParaRPr lang="en-US" dirty="0"/>
          </a:p>
        </p:txBody>
      </p:sp>
      <p:sp>
        <p:nvSpPr>
          <p:cNvPr id="3" name="Content Placeholder 2"/>
          <p:cNvSpPr>
            <a:spLocks noGrp="1"/>
          </p:cNvSpPr>
          <p:nvPr>
            <p:ph idx="1"/>
            <p:custDataLst>
              <p:tags r:id="rId3"/>
            </p:custDataLst>
          </p:nvPr>
        </p:nvSpPr>
        <p:spPr/>
        <p:txBody>
          <a:bodyPr>
            <a:normAutofit/>
          </a:bodyPr>
          <a:lstStyle/>
          <a:p>
            <a:endParaRPr lang="en-US" dirty="0" smtClean="0"/>
          </a:p>
          <a:p>
            <a:pPr lvl="1"/>
            <a:endParaRPr lang="en-US" dirty="0" smtClean="0"/>
          </a:p>
          <a:p>
            <a:pPr lvl="1"/>
            <a:endParaRPr lang="en-US" dirty="0" smtClean="0"/>
          </a:p>
          <a:p>
            <a:pPr lvl="1"/>
            <a:endParaRPr lang="en-US" dirty="0" smtClean="0"/>
          </a:p>
          <a:p>
            <a:pPr lvl="1"/>
            <a:endParaRPr lang="en-US" dirty="0"/>
          </a:p>
        </p:txBody>
      </p:sp>
      <p:sp>
        <p:nvSpPr>
          <p:cNvPr id="5" name="Content Placeholder 2"/>
          <p:cNvSpPr txBox="1">
            <a:spLocks/>
          </p:cNvSpPr>
          <p:nvPr>
            <p:custDataLst>
              <p:tags r:id="rId4"/>
            </p:custDataLst>
          </p:nvPr>
        </p:nvSpPr>
        <p:spPr>
          <a:xfrm>
            <a:off x="454152" y="2133600"/>
            <a:ext cx="8503920" cy="3425952"/>
          </a:xfrm>
          <a:prstGeom prst="rect">
            <a:avLst/>
          </a:prstGeom>
        </p:spPr>
        <p:txBody>
          <a:bodyPr vert="horz">
            <a:normAutofit fontScale="92500" lnSpcReduction="1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Clr>
                <a:srgbClr val="93A299"/>
              </a:buClr>
              <a:buFont typeface="Arial" pitchFamily="34" charset="0"/>
              <a:buChar char="•"/>
            </a:pPr>
            <a:r>
              <a:rPr lang="en-US" dirty="0" smtClean="0">
                <a:solidFill>
                  <a:srgbClr val="292934"/>
                </a:solidFill>
              </a:rPr>
              <a:t>Advantages</a:t>
            </a:r>
          </a:p>
          <a:p>
            <a:pPr lvl="1">
              <a:buClr>
                <a:srgbClr val="AD8F67"/>
              </a:buClr>
              <a:buFont typeface="Arial" pitchFamily="34" charset="0"/>
              <a:buChar char="•"/>
            </a:pPr>
            <a:r>
              <a:rPr lang="en-US" dirty="0">
                <a:solidFill>
                  <a:srgbClr val="292934"/>
                </a:solidFill>
              </a:rPr>
              <a:t>The strength of these technologies is the capability to provide communication in very remote areas, where even geostationary satellites like INSAT do not provide </a:t>
            </a:r>
            <a:r>
              <a:rPr lang="en-US" dirty="0" smtClean="0">
                <a:solidFill>
                  <a:srgbClr val="292934"/>
                </a:solidFill>
              </a:rPr>
              <a:t>coverage</a:t>
            </a:r>
          </a:p>
          <a:p>
            <a:pPr lvl="1">
              <a:buClr>
                <a:srgbClr val="AD8F67"/>
              </a:buClr>
              <a:buFont typeface="Arial" pitchFamily="34" charset="0"/>
              <a:buChar char="•"/>
            </a:pPr>
            <a:r>
              <a:rPr lang="en-US" dirty="0">
                <a:solidFill>
                  <a:srgbClr val="292934"/>
                </a:solidFill>
              </a:rPr>
              <a:t>The radios to communicate with these systems are provided by several hydrometric equipment </a:t>
            </a:r>
            <a:r>
              <a:rPr lang="en-US" dirty="0" smtClean="0">
                <a:solidFill>
                  <a:srgbClr val="292934"/>
                </a:solidFill>
              </a:rPr>
              <a:t>vendors</a:t>
            </a:r>
            <a:endParaRPr lang="en-US" dirty="0">
              <a:solidFill>
                <a:srgbClr val="292934"/>
              </a:solidFill>
            </a:endParaRPr>
          </a:p>
          <a:p>
            <a:pPr>
              <a:buClr>
                <a:srgbClr val="93A299"/>
              </a:buClr>
              <a:buFont typeface="Arial" pitchFamily="34" charset="0"/>
              <a:buChar char="•"/>
            </a:pPr>
            <a:r>
              <a:rPr lang="en-US" dirty="0" smtClean="0">
                <a:solidFill>
                  <a:srgbClr val="292934"/>
                </a:solidFill>
              </a:rPr>
              <a:t>Disadvantages</a:t>
            </a:r>
          </a:p>
          <a:p>
            <a:pPr lvl="1">
              <a:buClr>
                <a:srgbClr val="AD8F67"/>
              </a:buClr>
              <a:buFont typeface="Arial" pitchFamily="34" charset="0"/>
              <a:buChar char="•"/>
            </a:pPr>
            <a:r>
              <a:rPr lang="en-US" dirty="0" smtClean="0">
                <a:solidFill>
                  <a:srgbClr val="292934"/>
                </a:solidFill>
              </a:rPr>
              <a:t>The high </a:t>
            </a:r>
            <a:r>
              <a:rPr lang="en-US" dirty="0">
                <a:solidFill>
                  <a:srgbClr val="292934"/>
                </a:solidFill>
              </a:rPr>
              <a:t>cost of </a:t>
            </a:r>
            <a:r>
              <a:rPr lang="en-US" dirty="0" smtClean="0">
                <a:solidFill>
                  <a:srgbClr val="292934"/>
                </a:solidFill>
              </a:rPr>
              <a:t>this </a:t>
            </a:r>
            <a:r>
              <a:rPr lang="en-US" dirty="0">
                <a:solidFill>
                  <a:srgbClr val="292934"/>
                </a:solidFill>
              </a:rPr>
              <a:t>fee based service make this technology prohibitive, especially when a system like INSAT can deliver this same information at relative little cost to the </a:t>
            </a:r>
            <a:r>
              <a:rPr lang="en-US" dirty="0" smtClean="0">
                <a:solidFill>
                  <a:srgbClr val="292934"/>
                </a:solidFill>
              </a:rPr>
              <a:t>user</a:t>
            </a:r>
            <a:endParaRPr lang="en-US" dirty="0">
              <a:solidFill>
                <a:srgbClr val="292934"/>
              </a:solidFill>
            </a:endParaRPr>
          </a:p>
          <a:p>
            <a:pPr lvl="1">
              <a:buClr>
                <a:srgbClr val="AD8F67"/>
              </a:buClr>
              <a:buFont typeface="Arial" pitchFamily="34" charset="0"/>
              <a:buChar char="•"/>
            </a:pPr>
            <a:endParaRPr lang="en-US" dirty="0" smtClean="0">
              <a:solidFill>
                <a:srgbClr val="292934"/>
              </a:solidFill>
            </a:endParaRPr>
          </a:p>
          <a:p>
            <a:pPr lvl="1">
              <a:buClr>
                <a:srgbClr val="AD8F67"/>
              </a:buClr>
            </a:pPr>
            <a:endParaRPr lang="en-US" dirty="0" smtClean="0">
              <a:solidFill>
                <a:srgbClr val="D2533C"/>
              </a:solidFill>
            </a:endParaRPr>
          </a:p>
          <a:p>
            <a:pPr lvl="1">
              <a:buClr>
                <a:srgbClr val="AD8F67"/>
              </a:buClr>
            </a:pPr>
            <a:endParaRPr lang="en-US" dirty="0">
              <a:solidFill>
                <a:srgbClr val="D2533C"/>
              </a:solidFill>
            </a:endParaRPr>
          </a:p>
        </p:txBody>
      </p:sp>
      <p:pic>
        <p:nvPicPr>
          <p:cNvPr id="4" name="Audio 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78910938"/>
      </p:ext>
    </p:extLst>
  </p:cSld>
  <p:clrMapOvr>
    <a:masterClrMapping/>
  </p:clrMapOvr>
  <mc:AlternateContent xmlns:mc="http://schemas.openxmlformats.org/markup-compatibility/2006" xmlns:p14="http://schemas.microsoft.com/office/powerpoint/2010/main">
    <mc:Choice Requires="p14">
      <p:transition spd="slow" p14:dur="2000" advTm="45125"/>
    </mc:Choice>
    <mc:Fallback xmlns="">
      <p:transition spd="slow" advTm="45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Satellite-based solutions: Iridium</a:t>
            </a:r>
            <a:endParaRPr lang="en-US" dirty="0"/>
          </a:p>
        </p:txBody>
      </p:sp>
      <p:sp>
        <p:nvSpPr>
          <p:cNvPr id="3" name="Content Placeholder 2"/>
          <p:cNvSpPr>
            <a:spLocks noGrp="1"/>
          </p:cNvSpPr>
          <p:nvPr>
            <p:ph idx="1"/>
            <p:custDataLst>
              <p:tags r:id="rId3"/>
            </p:custDataLst>
          </p:nvPr>
        </p:nvSpPr>
        <p:spPr>
          <a:xfrm>
            <a:off x="301752" y="1600200"/>
            <a:ext cx="8503920" cy="1901952"/>
          </a:xfrm>
        </p:spPr>
        <p:txBody>
          <a:bodyPr>
            <a:normAutofit/>
          </a:bodyPr>
          <a:lstStyle/>
          <a:p>
            <a:pPr lvl="1"/>
            <a:endParaRPr lang="en-US" dirty="0" smtClean="0"/>
          </a:p>
          <a:p>
            <a:pPr lvl="1"/>
            <a:endParaRPr lang="en-US" dirty="0" smtClean="0"/>
          </a:p>
          <a:p>
            <a:pPr lvl="1"/>
            <a:endParaRPr lang="en-US" dirty="0" smtClean="0"/>
          </a:p>
          <a:p>
            <a:pPr lvl="1"/>
            <a:endParaRPr lang="en-US" dirty="0" smtClean="0"/>
          </a:p>
          <a:p>
            <a:pPr lvl="1"/>
            <a:endParaRPr lang="en-US" dirty="0"/>
          </a:p>
        </p:txBody>
      </p:sp>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0237" y="3733800"/>
            <a:ext cx="526732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custDataLst>
              <p:tags r:id="rId4"/>
            </p:custDataLst>
          </p:nvPr>
        </p:nvSpPr>
        <p:spPr>
          <a:xfrm>
            <a:off x="457200" y="1371600"/>
            <a:ext cx="8503920" cy="2133600"/>
          </a:xfrm>
          <a:prstGeom prst="rect">
            <a:avLst/>
          </a:prstGeom>
        </p:spPr>
        <p:txBody>
          <a:bodyPr vert="horz">
            <a:normAutofit fontScale="70000" lnSpcReduction="2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Clr>
                <a:srgbClr val="93A299"/>
              </a:buClr>
              <a:buFont typeface="Arial" pitchFamily="34" charset="0"/>
              <a:buChar char="•"/>
            </a:pPr>
            <a:r>
              <a:rPr lang="en-US" dirty="0" smtClean="0">
                <a:solidFill>
                  <a:srgbClr val="292934"/>
                </a:solidFill>
              </a:rPr>
              <a:t>Concept</a:t>
            </a:r>
          </a:p>
          <a:p>
            <a:pPr lvl="1">
              <a:buClr>
                <a:srgbClr val="AD8F67"/>
              </a:buClr>
              <a:buFont typeface="Arial" pitchFamily="34" charset="0"/>
              <a:buChar char="•"/>
            </a:pPr>
            <a:r>
              <a:rPr lang="en-US" dirty="0" smtClean="0">
                <a:solidFill>
                  <a:srgbClr val="292934"/>
                </a:solidFill>
              </a:rPr>
              <a:t>Iridium is a fee based satellite system that is capable of providing communication in very remote areas</a:t>
            </a:r>
          </a:p>
          <a:p>
            <a:pPr lvl="1">
              <a:buClr>
                <a:srgbClr val="AD8F67"/>
              </a:buClr>
              <a:buFont typeface="Arial" pitchFamily="34" charset="0"/>
              <a:buChar char="•"/>
            </a:pPr>
            <a:r>
              <a:rPr lang="en-US" dirty="0">
                <a:solidFill>
                  <a:srgbClr val="292934"/>
                </a:solidFill>
              </a:rPr>
              <a:t>IRIDIUM incorporate LEO satellite configurations, to provide near global </a:t>
            </a:r>
            <a:r>
              <a:rPr lang="en-US" dirty="0" smtClean="0">
                <a:solidFill>
                  <a:srgbClr val="292934"/>
                </a:solidFill>
              </a:rPr>
              <a:t>coverage</a:t>
            </a:r>
            <a:endParaRPr lang="en-US" dirty="0">
              <a:solidFill>
                <a:srgbClr val="292934"/>
              </a:solidFill>
            </a:endParaRPr>
          </a:p>
          <a:p>
            <a:pPr lvl="2">
              <a:buClr>
                <a:srgbClr val="726056"/>
              </a:buClr>
              <a:buFont typeface="Arial" pitchFamily="34" charset="0"/>
              <a:buChar char="•"/>
            </a:pPr>
            <a:r>
              <a:rPr lang="en-US" dirty="0">
                <a:solidFill>
                  <a:srgbClr val="292934"/>
                </a:solidFill>
              </a:rPr>
              <a:t>IRIDIUM uses a constellation of 66 </a:t>
            </a:r>
            <a:r>
              <a:rPr lang="en-US" dirty="0" smtClean="0">
                <a:solidFill>
                  <a:srgbClr val="292934"/>
                </a:solidFill>
              </a:rPr>
              <a:t>satellites</a:t>
            </a:r>
          </a:p>
          <a:p>
            <a:pPr lvl="2">
              <a:buClr>
                <a:srgbClr val="726056"/>
              </a:buClr>
              <a:buFont typeface="Arial" pitchFamily="34" charset="0"/>
              <a:buChar char="•"/>
            </a:pPr>
            <a:r>
              <a:rPr lang="en-US" dirty="0" smtClean="0">
                <a:solidFill>
                  <a:srgbClr val="292934"/>
                </a:solidFill>
              </a:rPr>
              <a:t>Each satellite footprint is approximately 4500 km and all satellite footprints overlap  </a:t>
            </a:r>
          </a:p>
          <a:p>
            <a:pPr lvl="2">
              <a:buClr>
                <a:srgbClr val="726056"/>
              </a:buClr>
              <a:buFont typeface="Arial" pitchFamily="34" charset="0"/>
              <a:buChar char="•"/>
            </a:pPr>
            <a:r>
              <a:rPr lang="en-US" dirty="0" smtClean="0">
                <a:solidFill>
                  <a:srgbClr val="292934"/>
                </a:solidFill>
              </a:rPr>
              <a:t>One Commercial gateway in Tempe, Arizona USA</a:t>
            </a:r>
            <a:endParaRPr lang="en-US" dirty="0">
              <a:solidFill>
                <a:srgbClr val="292934"/>
              </a:solidFill>
            </a:endParaRPr>
          </a:p>
          <a:p>
            <a:pPr lvl="1">
              <a:buClr>
                <a:srgbClr val="AD8F67"/>
              </a:buClr>
              <a:buFont typeface="Arial" pitchFamily="34" charset="0"/>
              <a:buChar char="•"/>
            </a:pPr>
            <a:r>
              <a:rPr lang="en-US" dirty="0">
                <a:solidFill>
                  <a:srgbClr val="292934"/>
                </a:solidFill>
              </a:rPr>
              <a:t>These satellites often support bi-directional communication, though bi-directional communication is not generally a requirement of hydrometric monitoring </a:t>
            </a:r>
            <a:r>
              <a:rPr lang="en-US" dirty="0" smtClean="0">
                <a:solidFill>
                  <a:srgbClr val="292934"/>
                </a:solidFill>
              </a:rPr>
              <a:t>stations</a:t>
            </a:r>
            <a:endParaRPr lang="en-US" dirty="0">
              <a:solidFill>
                <a:srgbClr val="292934"/>
              </a:solidFill>
            </a:endParaRPr>
          </a:p>
          <a:p>
            <a:pPr>
              <a:buClr>
                <a:srgbClr val="93A299"/>
              </a:buClr>
            </a:pPr>
            <a:endParaRPr lang="en-US" dirty="0">
              <a:solidFill>
                <a:srgbClr val="292934"/>
              </a:solidFill>
            </a:endParaRPr>
          </a:p>
          <a:p>
            <a:pPr>
              <a:buClr>
                <a:srgbClr val="93A299"/>
              </a:buClr>
            </a:pPr>
            <a:endParaRPr lang="en-US" dirty="0">
              <a:solidFill>
                <a:srgbClr val="292934"/>
              </a:solidFill>
            </a:endParaRPr>
          </a:p>
          <a:p>
            <a:pPr lvl="1">
              <a:buClr>
                <a:srgbClr val="AD8F67"/>
              </a:buClr>
            </a:pPr>
            <a:endParaRPr lang="en-US" dirty="0" smtClean="0">
              <a:solidFill>
                <a:srgbClr val="D2533C"/>
              </a:solidFill>
            </a:endParaRPr>
          </a:p>
          <a:p>
            <a:pPr lvl="1">
              <a:buClr>
                <a:srgbClr val="AD8F67"/>
              </a:buClr>
            </a:pPr>
            <a:endParaRPr lang="en-US" dirty="0" smtClean="0">
              <a:solidFill>
                <a:srgbClr val="D2533C"/>
              </a:solidFill>
            </a:endParaRPr>
          </a:p>
          <a:p>
            <a:pPr lvl="1">
              <a:buClr>
                <a:srgbClr val="AD8F67"/>
              </a:buClr>
            </a:pPr>
            <a:endParaRPr lang="en-US" dirty="0">
              <a:solidFill>
                <a:srgbClr val="D2533C"/>
              </a:solidFill>
            </a:endParaRPr>
          </a:p>
        </p:txBody>
      </p:sp>
      <p:grpSp>
        <p:nvGrpSpPr>
          <p:cNvPr id="12" name="Group 11"/>
          <p:cNvGrpSpPr/>
          <p:nvPr/>
        </p:nvGrpSpPr>
        <p:grpSpPr>
          <a:xfrm>
            <a:off x="705672" y="3499692"/>
            <a:ext cx="7752528" cy="3265714"/>
            <a:chOff x="361128" y="2885729"/>
            <a:chExt cx="8001000" cy="3438871"/>
          </a:xfrm>
        </p:grpSpPr>
        <p:sp>
          <p:nvSpPr>
            <p:cNvPr id="4" name="Rectangle 3"/>
            <p:cNvSpPr/>
            <p:nvPr>
              <p:custDataLst>
                <p:tags r:id="rId7"/>
              </p:custDataLst>
            </p:nvPr>
          </p:nvSpPr>
          <p:spPr>
            <a:xfrm>
              <a:off x="361128" y="2885729"/>
              <a:ext cx="8001000" cy="3438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a:xfrm>
              <a:off x="720515" y="2970068"/>
              <a:ext cx="7405688" cy="3354532"/>
            </a:xfrm>
            <a:prstGeom prst="rect">
              <a:avLst/>
            </a:prstGeom>
          </p:spPr>
        </p:pic>
      </p:grpSp>
      <p:pic>
        <p:nvPicPr>
          <p:cNvPr id="6" name="Audio 5">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57892063"/>
      </p:ext>
    </p:extLst>
  </p:cSld>
  <p:clrMapOvr>
    <a:masterClrMapping/>
  </p:clrMapOvr>
  <mc:AlternateContent xmlns:mc="http://schemas.openxmlformats.org/markup-compatibility/2006" xmlns:p14="http://schemas.microsoft.com/office/powerpoint/2010/main">
    <mc:Choice Requires="p14">
      <p:transition spd="slow" p14:dur="2000" advTm="77535"/>
    </mc:Choice>
    <mc:Fallback xmlns="">
      <p:transition spd="slow" advTm="77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3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anim calcmode="lin" valueType="num">
                                      <p:cBhvr>
                                        <p:cTn id="9" dur="1000" fill="hold"/>
                                        <p:tgtEl>
                                          <p:spTgt spid="4098"/>
                                        </p:tgtEl>
                                        <p:attrNameLst>
                                          <p:attrName>ppt_w</p:attrName>
                                        </p:attrNameLst>
                                      </p:cBhvr>
                                      <p:tavLst>
                                        <p:tav tm="0">
                                          <p:val>
                                            <p:fltVal val="0"/>
                                          </p:val>
                                        </p:tav>
                                        <p:tav tm="100000">
                                          <p:val>
                                            <p:strVal val="#ppt_w"/>
                                          </p:val>
                                        </p:tav>
                                      </p:tavLst>
                                    </p:anim>
                                    <p:anim calcmode="lin" valueType="num">
                                      <p:cBhvr>
                                        <p:cTn id="10" dur="1000" fill="hold"/>
                                        <p:tgtEl>
                                          <p:spTgt spid="4098"/>
                                        </p:tgtEl>
                                        <p:attrNameLst>
                                          <p:attrName>ppt_h</p:attrName>
                                        </p:attrNameLst>
                                      </p:cBhvr>
                                      <p:tavLst>
                                        <p:tav tm="0">
                                          <p:val>
                                            <p:fltVal val="0"/>
                                          </p:val>
                                        </p:tav>
                                        <p:tav tm="100000">
                                          <p:val>
                                            <p:strVal val="#ppt_h"/>
                                          </p:val>
                                        </p:tav>
                                      </p:tavLst>
                                    </p:anim>
                                    <p:anim calcmode="lin" valueType="num">
                                      <p:cBhvr>
                                        <p:cTn id="11" dur="1000" fill="hold"/>
                                        <p:tgtEl>
                                          <p:spTgt spid="4098"/>
                                        </p:tgtEl>
                                        <p:attrNameLst>
                                          <p:attrName>style.rotation</p:attrName>
                                        </p:attrNameLst>
                                      </p:cBhvr>
                                      <p:tavLst>
                                        <p:tav tm="0">
                                          <p:val>
                                            <p:fltVal val="90"/>
                                          </p:val>
                                        </p:tav>
                                        <p:tav tm="100000">
                                          <p:val>
                                            <p:fltVal val="0"/>
                                          </p:val>
                                        </p:tav>
                                      </p:tavLst>
                                    </p:anim>
                                    <p:animEffect transition="in" filter="fade">
                                      <p:cBhvr>
                                        <p:cTn id="12" dur="1000"/>
                                        <p:tgtEl>
                                          <p:spTgt spid="4098"/>
                                        </p:tgtEl>
                                      </p:cBhvr>
                                    </p:animEffect>
                                  </p:childTnLst>
                                </p:cTn>
                              </p:par>
                              <p:par>
                                <p:cTn id="13" presetID="3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Advantages/Disadvantages of Iridium</a:t>
            </a:r>
            <a:endParaRPr lang="en-US" dirty="0"/>
          </a:p>
        </p:txBody>
      </p:sp>
      <p:sp>
        <p:nvSpPr>
          <p:cNvPr id="3" name="Content Placeholder 2"/>
          <p:cNvSpPr>
            <a:spLocks noGrp="1"/>
          </p:cNvSpPr>
          <p:nvPr>
            <p:ph idx="1"/>
            <p:custDataLst>
              <p:tags r:id="rId3"/>
            </p:custDataLst>
          </p:nvPr>
        </p:nvSpPr>
        <p:spPr/>
        <p:txBody>
          <a:bodyPr>
            <a:normAutofit/>
          </a:bodyPr>
          <a:lstStyle/>
          <a:p>
            <a:pPr lvl="1"/>
            <a:endParaRPr lang="en-US" dirty="0" smtClean="0"/>
          </a:p>
          <a:p>
            <a:pPr lvl="1"/>
            <a:endParaRPr lang="en-US" dirty="0" smtClean="0"/>
          </a:p>
          <a:p>
            <a:pPr lvl="1"/>
            <a:endParaRPr lang="en-US" dirty="0" smtClean="0"/>
          </a:p>
          <a:p>
            <a:pPr lvl="1"/>
            <a:endParaRPr lang="en-US" dirty="0" smtClean="0"/>
          </a:p>
          <a:p>
            <a:pPr lvl="1"/>
            <a:endParaRPr lang="en-US" dirty="0"/>
          </a:p>
        </p:txBody>
      </p:sp>
      <p:sp>
        <p:nvSpPr>
          <p:cNvPr id="5" name="Content Placeholder 2"/>
          <p:cNvSpPr txBox="1">
            <a:spLocks/>
          </p:cNvSpPr>
          <p:nvPr>
            <p:custDataLst>
              <p:tags r:id="rId4"/>
            </p:custDataLst>
          </p:nvPr>
        </p:nvSpPr>
        <p:spPr>
          <a:xfrm>
            <a:off x="454152" y="1679448"/>
            <a:ext cx="8503920" cy="4572000"/>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Clr>
                <a:srgbClr val="93A299"/>
              </a:buClr>
            </a:pPr>
            <a:endParaRPr lang="en-US" dirty="0" smtClean="0">
              <a:solidFill>
                <a:srgbClr val="292934"/>
              </a:solidFill>
            </a:endParaRPr>
          </a:p>
          <a:p>
            <a:pPr lvl="1">
              <a:buClr>
                <a:srgbClr val="AD8F67"/>
              </a:buClr>
            </a:pPr>
            <a:endParaRPr lang="en-US" dirty="0" smtClean="0">
              <a:solidFill>
                <a:srgbClr val="D2533C"/>
              </a:solidFill>
            </a:endParaRPr>
          </a:p>
          <a:p>
            <a:pPr lvl="1">
              <a:buClr>
                <a:srgbClr val="AD8F67"/>
              </a:buClr>
            </a:pPr>
            <a:endParaRPr lang="en-US" dirty="0" smtClean="0">
              <a:solidFill>
                <a:srgbClr val="D2533C"/>
              </a:solidFill>
            </a:endParaRPr>
          </a:p>
          <a:p>
            <a:pPr lvl="1">
              <a:buClr>
                <a:srgbClr val="AD8F67"/>
              </a:buClr>
            </a:pPr>
            <a:endParaRPr lang="en-US" dirty="0" smtClean="0">
              <a:solidFill>
                <a:srgbClr val="D2533C"/>
              </a:solidFill>
            </a:endParaRPr>
          </a:p>
          <a:p>
            <a:pPr lvl="1">
              <a:buClr>
                <a:srgbClr val="AD8F67"/>
              </a:buClr>
            </a:pPr>
            <a:endParaRPr lang="en-US" dirty="0">
              <a:solidFill>
                <a:srgbClr val="D2533C"/>
              </a:solidFill>
            </a:endParaRPr>
          </a:p>
        </p:txBody>
      </p:sp>
      <p:sp>
        <p:nvSpPr>
          <p:cNvPr id="7" name="Content Placeholder 2"/>
          <p:cNvSpPr txBox="1">
            <a:spLocks/>
          </p:cNvSpPr>
          <p:nvPr>
            <p:custDataLst>
              <p:tags r:id="rId5"/>
            </p:custDataLst>
          </p:nvPr>
        </p:nvSpPr>
        <p:spPr>
          <a:xfrm>
            <a:off x="335280" y="1524000"/>
            <a:ext cx="8503920" cy="2740152"/>
          </a:xfrm>
          <a:prstGeom prst="rect">
            <a:avLst/>
          </a:prstGeom>
        </p:spPr>
        <p:txBody>
          <a:bodyPr vert="horz">
            <a:normAutofit fontScale="55000" lnSpcReduction="2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Clr>
                <a:srgbClr val="93A299"/>
              </a:buClr>
              <a:buFont typeface="Arial" pitchFamily="34" charset="0"/>
              <a:buChar char="•"/>
            </a:pPr>
            <a:r>
              <a:rPr lang="en-US" sz="3600" dirty="0" smtClean="0">
                <a:solidFill>
                  <a:srgbClr val="292934"/>
                </a:solidFill>
              </a:rPr>
              <a:t>Advantages</a:t>
            </a:r>
          </a:p>
          <a:p>
            <a:pPr lvl="1">
              <a:buClr>
                <a:srgbClr val="AD8F67"/>
              </a:buClr>
              <a:buFont typeface="Arial" pitchFamily="34" charset="0"/>
              <a:buChar char="•"/>
            </a:pPr>
            <a:r>
              <a:rPr lang="en-US" sz="3100" dirty="0">
                <a:solidFill>
                  <a:srgbClr val="292934"/>
                </a:solidFill>
              </a:rPr>
              <a:t>The strength of these technologies is the capability to provide communication in very remote areas, where even geostationary satellites like INSAT do not provide </a:t>
            </a:r>
            <a:r>
              <a:rPr lang="en-US" sz="3100" dirty="0" smtClean="0">
                <a:solidFill>
                  <a:srgbClr val="292934"/>
                </a:solidFill>
              </a:rPr>
              <a:t>coverage</a:t>
            </a:r>
          </a:p>
          <a:p>
            <a:pPr lvl="1">
              <a:buClr>
                <a:srgbClr val="AD8F67"/>
              </a:buClr>
              <a:buFont typeface="Arial" pitchFamily="34" charset="0"/>
              <a:buChar char="•"/>
            </a:pPr>
            <a:r>
              <a:rPr lang="en-US" sz="3100" dirty="0">
                <a:solidFill>
                  <a:srgbClr val="292934"/>
                </a:solidFill>
              </a:rPr>
              <a:t>The radios to communicate with these systems are provided by several hydrometric equipment </a:t>
            </a:r>
            <a:r>
              <a:rPr lang="en-US" sz="3100" dirty="0" smtClean="0">
                <a:solidFill>
                  <a:srgbClr val="292934"/>
                </a:solidFill>
              </a:rPr>
              <a:t>vendors</a:t>
            </a:r>
            <a:endParaRPr lang="en-US" sz="3100" dirty="0">
              <a:solidFill>
                <a:srgbClr val="292934"/>
              </a:solidFill>
            </a:endParaRPr>
          </a:p>
          <a:p>
            <a:pPr>
              <a:buClr>
                <a:srgbClr val="93A299"/>
              </a:buClr>
              <a:buFont typeface="Arial" pitchFamily="34" charset="0"/>
              <a:buChar char="•"/>
            </a:pPr>
            <a:r>
              <a:rPr lang="en-US" sz="3600" dirty="0" smtClean="0">
                <a:solidFill>
                  <a:srgbClr val="292934"/>
                </a:solidFill>
              </a:rPr>
              <a:t>Disadvantages</a:t>
            </a:r>
          </a:p>
          <a:p>
            <a:pPr lvl="1">
              <a:buClr>
                <a:srgbClr val="AD8F67"/>
              </a:buClr>
              <a:buFont typeface="Arial" pitchFamily="34" charset="0"/>
              <a:buChar char="•"/>
            </a:pPr>
            <a:r>
              <a:rPr lang="en-US" sz="3100" dirty="0">
                <a:solidFill>
                  <a:srgbClr val="292934"/>
                </a:solidFill>
              </a:rPr>
              <a:t>The </a:t>
            </a:r>
            <a:r>
              <a:rPr lang="en-US" sz="3100" dirty="0" smtClean="0">
                <a:solidFill>
                  <a:srgbClr val="292934"/>
                </a:solidFill>
              </a:rPr>
              <a:t>cost </a:t>
            </a:r>
            <a:r>
              <a:rPr lang="en-US" sz="3100" dirty="0">
                <a:solidFill>
                  <a:srgbClr val="292934"/>
                </a:solidFill>
              </a:rPr>
              <a:t>of these fee based service make this technology prohibitive, especially when a system like INSAT can deliver this same information at relative little cost to the </a:t>
            </a:r>
            <a:r>
              <a:rPr lang="en-US" sz="3100" dirty="0" smtClean="0">
                <a:solidFill>
                  <a:srgbClr val="292934"/>
                </a:solidFill>
              </a:rPr>
              <a:t>user (except for licensing fees)</a:t>
            </a:r>
          </a:p>
          <a:p>
            <a:pPr lvl="1">
              <a:buClr>
                <a:srgbClr val="AD8F67"/>
              </a:buClr>
              <a:buFont typeface="Arial" pitchFamily="34" charset="0"/>
              <a:buChar char="•"/>
            </a:pPr>
            <a:r>
              <a:rPr lang="en-US" sz="3100" dirty="0" smtClean="0">
                <a:solidFill>
                  <a:srgbClr val="292934"/>
                </a:solidFill>
              </a:rPr>
              <a:t>Data Collection over the Internet, or other multiple hop solutions</a:t>
            </a:r>
          </a:p>
          <a:p>
            <a:pPr lvl="1">
              <a:buClr>
                <a:srgbClr val="AD8F67"/>
              </a:buClr>
              <a:buFont typeface="Arial" pitchFamily="34" charset="0"/>
              <a:buChar char="•"/>
            </a:pPr>
            <a:endParaRPr lang="en-US" sz="3100" dirty="0">
              <a:solidFill>
                <a:srgbClr val="292934"/>
              </a:solidFill>
            </a:endParaRPr>
          </a:p>
          <a:p>
            <a:pPr>
              <a:buClr>
                <a:srgbClr val="93A299"/>
              </a:buClr>
            </a:pPr>
            <a:endParaRPr lang="en-US" dirty="0">
              <a:solidFill>
                <a:srgbClr val="292934"/>
              </a:solidFill>
            </a:endParaRPr>
          </a:p>
          <a:p>
            <a:pPr lvl="1">
              <a:buClr>
                <a:srgbClr val="AD8F67"/>
              </a:buClr>
            </a:pPr>
            <a:endParaRPr lang="en-US" dirty="0" smtClean="0">
              <a:solidFill>
                <a:srgbClr val="D2533C"/>
              </a:solidFill>
            </a:endParaRPr>
          </a:p>
          <a:p>
            <a:pPr lvl="1">
              <a:buClr>
                <a:srgbClr val="AD8F67"/>
              </a:buClr>
            </a:pPr>
            <a:endParaRPr lang="en-US" dirty="0" smtClean="0">
              <a:solidFill>
                <a:srgbClr val="D2533C"/>
              </a:solidFill>
            </a:endParaRPr>
          </a:p>
          <a:p>
            <a:pPr lvl="1">
              <a:buClr>
                <a:srgbClr val="AD8F67"/>
              </a:buClr>
            </a:pPr>
            <a:endParaRPr lang="en-US" dirty="0">
              <a:solidFill>
                <a:srgbClr val="D2533C"/>
              </a:solidFill>
            </a:endParaRPr>
          </a:p>
        </p:txBody>
      </p:sp>
      <p:pic>
        <p:nvPicPr>
          <p:cNvPr id="6" name="Picture 48" descr="gatewa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69600" y="4648200"/>
            <a:ext cx="1764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73926128"/>
      </p:ext>
    </p:extLst>
  </p:cSld>
  <p:clrMapOvr>
    <a:masterClrMapping/>
  </p:clrMapOvr>
  <mc:AlternateContent xmlns:mc="http://schemas.openxmlformats.org/markup-compatibility/2006" xmlns:p14="http://schemas.microsoft.com/office/powerpoint/2010/main">
    <mc:Choice Requires="p14">
      <p:transition spd="slow" p14:dur="2000" advTm="55981"/>
    </mc:Choice>
    <mc:Fallback xmlns="">
      <p:transition spd="slow" advTm="55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Satellite-based solutions: INMARSAT</a:t>
            </a:r>
            <a:endParaRPr lang="en-US" dirty="0"/>
          </a:p>
        </p:txBody>
      </p:sp>
      <p:pic>
        <p:nvPicPr>
          <p:cNvPr id="51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r="362" b="6342"/>
          <a:stretch>
            <a:fillRect/>
          </a:stretch>
        </p:blipFill>
        <p:spPr bwMode="auto">
          <a:xfrm>
            <a:off x="4343400" y="3474534"/>
            <a:ext cx="4648200" cy="323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custDataLst>
              <p:tags r:id="rId3"/>
            </p:custDataLst>
          </p:nvPr>
        </p:nvSpPr>
        <p:spPr>
          <a:xfrm>
            <a:off x="381000" y="1600200"/>
            <a:ext cx="8305800" cy="2086206"/>
          </a:xfrm>
          <a:prstGeom prst="rect">
            <a:avLst/>
          </a:prstGeom>
        </p:spPr>
        <p:txBody>
          <a:bodyPr vert="horz">
            <a:normAutofit fontScale="77500" lnSpcReduction="2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Clr>
                <a:srgbClr val="93A299"/>
              </a:buClr>
              <a:buFont typeface="Arial" pitchFamily="34" charset="0"/>
              <a:buChar char="•"/>
            </a:pPr>
            <a:r>
              <a:rPr lang="en-US" dirty="0" smtClean="0">
                <a:solidFill>
                  <a:srgbClr val="292934"/>
                </a:solidFill>
              </a:rPr>
              <a:t>Concept</a:t>
            </a:r>
          </a:p>
          <a:p>
            <a:pPr lvl="1">
              <a:buClr>
                <a:srgbClr val="AD8F67"/>
              </a:buClr>
              <a:buFont typeface="Arial" pitchFamily="34" charset="0"/>
              <a:buChar char="•"/>
            </a:pPr>
            <a:r>
              <a:rPr lang="en-US" dirty="0" smtClean="0">
                <a:solidFill>
                  <a:srgbClr val="292934"/>
                </a:solidFill>
              </a:rPr>
              <a:t>INMARSAT is a fee based satellite system that is capable of providing communication in very remote areas</a:t>
            </a:r>
          </a:p>
          <a:p>
            <a:pPr lvl="1">
              <a:buClr>
                <a:srgbClr val="AD8F67"/>
              </a:buClr>
              <a:buFont typeface="Arial" pitchFamily="34" charset="0"/>
              <a:buChar char="•"/>
            </a:pPr>
            <a:r>
              <a:rPr lang="en-US" dirty="0" smtClean="0">
                <a:solidFill>
                  <a:srgbClr val="292934"/>
                </a:solidFill>
              </a:rPr>
              <a:t>INMARSAT is based on an array of </a:t>
            </a:r>
            <a:r>
              <a:rPr lang="en-US" dirty="0">
                <a:solidFill>
                  <a:srgbClr val="292934"/>
                </a:solidFill>
              </a:rPr>
              <a:t>4</a:t>
            </a:r>
            <a:r>
              <a:rPr lang="en-US" dirty="0" smtClean="0">
                <a:solidFill>
                  <a:srgbClr val="292934"/>
                </a:solidFill>
              </a:rPr>
              <a:t> geostationary satellites that are located above the equator at various locations around the world</a:t>
            </a:r>
          </a:p>
          <a:p>
            <a:pPr lvl="1">
              <a:buClr>
                <a:srgbClr val="AD8F67"/>
              </a:buClr>
              <a:buFont typeface="Arial" pitchFamily="34" charset="0"/>
              <a:buChar char="•"/>
            </a:pPr>
            <a:r>
              <a:rPr lang="en-US" dirty="0" smtClean="0">
                <a:solidFill>
                  <a:srgbClr val="292934"/>
                </a:solidFill>
              </a:rPr>
              <a:t>These </a:t>
            </a:r>
            <a:r>
              <a:rPr lang="en-US" dirty="0">
                <a:solidFill>
                  <a:srgbClr val="292934"/>
                </a:solidFill>
              </a:rPr>
              <a:t>satellites often support bi-directional communication, though bi-directional communication is not generally a requirement of hydrometric monitoring </a:t>
            </a:r>
            <a:r>
              <a:rPr lang="en-US" dirty="0" smtClean="0">
                <a:solidFill>
                  <a:srgbClr val="292934"/>
                </a:solidFill>
              </a:rPr>
              <a:t>stations</a:t>
            </a:r>
          </a:p>
          <a:p>
            <a:pPr>
              <a:buClr>
                <a:srgbClr val="93A299"/>
              </a:buClr>
            </a:pPr>
            <a:endParaRPr lang="en-US" dirty="0">
              <a:solidFill>
                <a:srgbClr val="292934"/>
              </a:solidFill>
            </a:endParaRPr>
          </a:p>
          <a:p>
            <a:pPr>
              <a:buClr>
                <a:srgbClr val="93A299"/>
              </a:buClr>
            </a:pPr>
            <a:endParaRPr lang="en-US" dirty="0">
              <a:solidFill>
                <a:srgbClr val="292934"/>
              </a:solidFill>
            </a:endParaRPr>
          </a:p>
          <a:p>
            <a:pPr lvl="1">
              <a:buClr>
                <a:srgbClr val="AD8F67"/>
              </a:buClr>
            </a:pPr>
            <a:endParaRPr lang="en-US" dirty="0" smtClean="0">
              <a:solidFill>
                <a:srgbClr val="D2533C"/>
              </a:solidFill>
            </a:endParaRPr>
          </a:p>
          <a:p>
            <a:pPr lvl="1">
              <a:buClr>
                <a:srgbClr val="AD8F67"/>
              </a:buClr>
            </a:pPr>
            <a:endParaRPr lang="en-US" dirty="0" smtClean="0">
              <a:solidFill>
                <a:srgbClr val="D2533C"/>
              </a:solidFill>
            </a:endParaRPr>
          </a:p>
          <a:p>
            <a:pPr lvl="1">
              <a:buClr>
                <a:srgbClr val="AD8F67"/>
              </a:buClr>
            </a:pPr>
            <a:endParaRPr lang="en-US" dirty="0">
              <a:solidFill>
                <a:srgbClr val="D2533C"/>
              </a:solidFill>
            </a:endParaRPr>
          </a:p>
        </p:txBody>
      </p:sp>
      <p:pic>
        <p:nvPicPr>
          <p:cNvPr id="8" name="Audio 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0475957"/>
      </p:ext>
    </p:extLst>
  </p:cSld>
  <p:clrMapOvr>
    <a:masterClrMapping/>
  </p:clrMapOvr>
  <mc:AlternateContent xmlns:mc="http://schemas.openxmlformats.org/markup-compatibility/2006" xmlns:p14="http://schemas.microsoft.com/office/powerpoint/2010/main">
    <mc:Choice Requires="p14">
      <p:transition spd="slow" p14:dur="2000" advTm="49233"/>
    </mc:Choice>
    <mc:Fallback xmlns="">
      <p:transition spd="slow" advTm="49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3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anim calcmode="lin" valueType="num">
                                      <p:cBhvr>
                                        <p:cTn id="9" dur="1000" fill="hold"/>
                                        <p:tgtEl>
                                          <p:spTgt spid="5122"/>
                                        </p:tgtEl>
                                        <p:attrNameLst>
                                          <p:attrName>ppt_w</p:attrName>
                                        </p:attrNameLst>
                                      </p:cBhvr>
                                      <p:tavLst>
                                        <p:tav tm="0">
                                          <p:val>
                                            <p:fltVal val="0"/>
                                          </p:val>
                                        </p:tav>
                                        <p:tav tm="100000">
                                          <p:val>
                                            <p:strVal val="#ppt_w"/>
                                          </p:val>
                                        </p:tav>
                                      </p:tavLst>
                                    </p:anim>
                                    <p:anim calcmode="lin" valueType="num">
                                      <p:cBhvr>
                                        <p:cTn id="10" dur="1000" fill="hold"/>
                                        <p:tgtEl>
                                          <p:spTgt spid="5122"/>
                                        </p:tgtEl>
                                        <p:attrNameLst>
                                          <p:attrName>ppt_h</p:attrName>
                                        </p:attrNameLst>
                                      </p:cBhvr>
                                      <p:tavLst>
                                        <p:tav tm="0">
                                          <p:val>
                                            <p:fltVal val="0"/>
                                          </p:val>
                                        </p:tav>
                                        <p:tav tm="100000">
                                          <p:val>
                                            <p:strVal val="#ppt_h"/>
                                          </p:val>
                                        </p:tav>
                                      </p:tavLst>
                                    </p:anim>
                                    <p:anim calcmode="lin" valueType="num">
                                      <p:cBhvr>
                                        <p:cTn id="11" dur="1000" fill="hold"/>
                                        <p:tgtEl>
                                          <p:spTgt spid="5122"/>
                                        </p:tgtEl>
                                        <p:attrNameLst>
                                          <p:attrName>style.rotation</p:attrName>
                                        </p:attrNameLst>
                                      </p:cBhvr>
                                      <p:tavLst>
                                        <p:tav tm="0">
                                          <p:val>
                                            <p:fltVal val="90"/>
                                          </p:val>
                                        </p:tav>
                                        <p:tav tm="100000">
                                          <p:val>
                                            <p:fltVal val="0"/>
                                          </p:val>
                                        </p:tav>
                                      </p:tavLst>
                                    </p:anim>
                                    <p:animEffect transition="in" filter="fade">
                                      <p:cBhvr>
                                        <p:cTn id="12" dur="10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304800" y="1600200"/>
            <a:ext cx="8610600" cy="4389120"/>
          </a:xfrm>
        </p:spPr>
        <p:txBody>
          <a:bodyPr/>
          <a:lstStyle/>
          <a:p>
            <a:pPr marL="0" indent="0" algn="ctr">
              <a:buNone/>
            </a:pPr>
            <a:endParaRPr lang="en-US" dirty="0" smtClean="0">
              <a:solidFill>
                <a:schemeClr val="tx2"/>
              </a:solidFill>
            </a:endParaRPr>
          </a:p>
          <a:p>
            <a:pPr marL="0" indent="0" algn="ctr">
              <a:buNone/>
            </a:pPr>
            <a:endParaRPr lang="en-US" dirty="0">
              <a:solidFill>
                <a:schemeClr val="tx2"/>
              </a:solidFill>
            </a:endParaRPr>
          </a:p>
          <a:p>
            <a:pPr marL="0" indent="0" algn="ctr">
              <a:buNone/>
            </a:pPr>
            <a:r>
              <a:rPr lang="en-US" sz="3200" dirty="0" smtClean="0">
                <a:solidFill>
                  <a:schemeClr val="tx2"/>
                </a:solidFill>
              </a:rPr>
              <a:t>Examples </a:t>
            </a:r>
            <a:r>
              <a:rPr lang="en-US" sz="3200" dirty="0">
                <a:solidFill>
                  <a:schemeClr val="tx2"/>
                </a:solidFill>
              </a:rPr>
              <a:t>that refer to products are intended for illustrative purposes only, and do not imply an endorsement or recommendation of any particular product</a:t>
            </a:r>
          </a:p>
          <a:p>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08742549"/>
      </p:ext>
    </p:extLst>
  </p:cSld>
  <p:clrMapOvr>
    <a:masterClrMapping/>
  </p:clrMapOvr>
  <mc:AlternateContent xmlns:mc="http://schemas.openxmlformats.org/markup-compatibility/2006" xmlns:p14="http://schemas.microsoft.com/office/powerpoint/2010/main">
    <mc:Choice Requires="p14">
      <p:transition spd="slow" p14:dur="2000" advTm="11566"/>
    </mc:Choice>
    <mc:Fallback xmlns="">
      <p:transition spd="slow" advTm="11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r>
              <a:rPr lang="en-US" dirty="0" smtClean="0"/>
              <a:t>Advantages/Disadvantages of INMARSAT</a:t>
            </a:r>
            <a:endParaRPr lang="en-US" dirty="0"/>
          </a:p>
        </p:txBody>
      </p:sp>
      <p:sp>
        <p:nvSpPr>
          <p:cNvPr id="3" name="Content Placeholder 2"/>
          <p:cNvSpPr>
            <a:spLocks noGrp="1"/>
          </p:cNvSpPr>
          <p:nvPr>
            <p:ph idx="1"/>
            <p:custDataLst>
              <p:tags r:id="rId3"/>
            </p:custDataLst>
          </p:nvPr>
        </p:nvSpPr>
        <p:spPr/>
        <p:txBody>
          <a:bodyPr>
            <a:normAutofit/>
          </a:bodyPr>
          <a:lstStyle/>
          <a:p>
            <a:pPr lvl="1"/>
            <a:endParaRPr lang="en-US" dirty="0" smtClean="0"/>
          </a:p>
          <a:p>
            <a:pPr lvl="1"/>
            <a:endParaRPr lang="en-US" dirty="0" smtClean="0"/>
          </a:p>
          <a:p>
            <a:pPr lvl="1"/>
            <a:endParaRPr lang="en-US" dirty="0" smtClean="0"/>
          </a:p>
          <a:p>
            <a:pPr lvl="1"/>
            <a:endParaRPr lang="en-US" dirty="0" smtClean="0"/>
          </a:p>
          <a:p>
            <a:pPr lvl="1"/>
            <a:endParaRPr lang="en-US" dirty="0"/>
          </a:p>
        </p:txBody>
      </p:sp>
      <p:sp>
        <p:nvSpPr>
          <p:cNvPr id="5" name="Content Placeholder 2"/>
          <p:cNvSpPr txBox="1">
            <a:spLocks/>
          </p:cNvSpPr>
          <p:nvPr>
            <p:custDataLst>
              <p:tags r:id="rId4"/>
            </p:custDataLst>
          </p:nvPr>
        </p:nvSpPr>
        <p:spPr>
          <a:xfrm>
            <a:off x="606552" y="1831848"/>
            <a:ext cx="7699248" cy="2435352"/>
          </a:xfrm>
          <a:prstGeom prst="rect">
            <a:avLst/>
          </a:prstGeom>
        </p:spPr>
        <p:txBody>
          <a:bodyPr vert="horz">
            <a:normAutofit fontScale="85000" lnSpcReduction="2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Clr>
                <a:srgbClr val="93A299"/>
              </a:buClr>
              <a:buFont typeface="Arial" pitchFamily="34" charset="0"/>
              <a:buChar char="•"/>
            </a:pPr>
            <a:r>
              <a:rPr lang="en-US" dirty="0" smtClean="0">
                <a:solidFill>
                  <a:srgbClr val="292934"/>
                </a:solidFill>
              </a:rPr>
              <a:t>Advantages</a:t>
            </a:r>
          </a:p>
          <a:p>
            <a:pPr lvl="1">
              <a:buClr>
                <a:srgbClr val="AD8F67"/>
              </a:buClr>
              <a:buFont typeface="Arial" pitchFamily="34" charset="0"/>
              <a:buChar char="•"/>
            </a:pPr>
            <a:r>
              <a:rPr lang="en-US" dirty="0">
                <a:solidFill>
                  <a:srgbClr val="292934"/>
                </a:solidFill>
              </a:rPr>
              <a:t>The radios to communicate with these systems are provided by several hydrometric equipment </a:t>
            </a:r>
            <a:r>
              <a:rPr lang="en-US" dirty="0" smtClean="0">
                <a:solidFill>
                  <a:srgbClr val="292934"/>
                </a:solidFill>
              </a:rPr>
              <a:t>vendors</a:t>
            </a:r>
          </a:p>
          <a:p>
            <a:pPr lvl="1">
              <a:buClr>
                <a:srgbClr val="AD8F67"/>
              </a:buClr>
              <a:buFont typeface="Arial" pitchFamily="34" charset="0"/>
              <a:buChar char="•"/>
            </a:pPr>
            <a:r>
              <a:rPr lang="en-US" dirty="0" smtClean="0">
                <a:solidFill>
                  <a:srgbClr val="292934"/>
                </a:solidFill>
              </a:rPr>
              <a:t>Direct communications possible (minimal points of failure)</a:t>
            </a:r>
            <a:endParaRPr lang="en-US" dirty="0">
              <a:solidFill>
                <a:srgbClr val="292934"/>
              </a:solidFill>
            </a:endParaRPr>
          </a:p>
          <a:p>
            <a:pPr>
              <a:buClr>
                <a:srgbClr val="93A299"/>
              </a:buClr>
              <a:buFont typeface="Arial" pitchFamily="34" charset="0"/>
              <a:buChar char="•"/>
            </a:pPr>
            <a:r>
              <a:rPr lang="en-US" dirty="0" smtClean="0">
                <a:solidFill>
                  <a:srgbClr val="292934"/>
                </a:solidFill>
              </a:rPr>
              <a:t>Disadvantages</a:t>
            </a:r>
          </a:p>
          <a:p>
            <a:pPr lvl="1">
              <a:buClr>
                <a:srgbClr val="AD8F67"/>
              </a:buClr>
              <a:buFont typeface="Arial" pitchFamily="34" charset="0"/>
              <a:buChar char="•"/>
            </a:pPr>
            <a:r>
              <a:rPr lang="en-US" dirty="0">
                <a:solidFill>
                  <a:srgbClr val="292934"/>
                </a:solidFill>
              </a:rPr>
              <a:t>The high cost of these fee based service make this technology prohibitive, especially when a system like INSAT can deliver this same information at relative little cost to the </a:t>
            </a:r>
            <a:r>
              <a:rPr lang="en-US" dirty="0" smtClean="0">
                <a:solidFill>
                  <a:srgbClr val="292934"/>
                </a:solidFill>
              </a:rPr>
              <a:t>user</a:t>
            </a:r>
            <a:endParaRPr lang="en-US" dirty="0">
              <a:solidFill>
                <a:srgbClr val="292934"/>
              </a:solidFill>
            </a:endParaRPr>
          </a:p>
          <a:p>
            <a:pPr>
              <a:buClr>
                <a:srgbClr val="93A299"/>
              </a:buClr>
            </a:pPr>
            <a:endParaRPr lang="en-US" dirty="0">
              <a:solidFill>
                <a:srgbClr val="292934"/>
              </a:solidFill>
            </a:endParaRPr>
          </a:p>
          <a:p>
            <a:pPr lvl="1">
              <a:buClr>
                <a:srgbClr val="AD8F67"/>
              </a:buClr>
            </a:pPr>
            <a:endParaRPr lang="en-US" dirty="0">
              <a:solidFill>
                <a:srgbClr val="D2533C"/>
              </a:solidFill>
            </a:endParaRPr>
          </a:p>
          <a:p>
            <a:pPr>
              <a:buClr>
                <a:srgbClr val="93A299"/>
              </a:buClr>
            </a:pPr>
            <a:endParaRPr lang="en-US" dirty="0">
              <a:solidFill>
                <a:srgbClr val="292934"/>
              </a:solidFill>
            </a:endParaRPr>
          </a:p>
          <a:p>
            <a:pPr lvl="1">
              <a:buClr>
                <a:srgbClr val="AD8F67"/>
              </a:buClr>
            </a:pPr>
            <a:endParaRPr lang="en-US" dirty="0" smtClean="0">
              <a:solidFill>
                <a:srgbClr val="D2533C"/>
              </a:solidFill>
            </a:endParaRPr>
          </a:p>
          <a:p>
            <a:pPr lvl="1">
              <a:buClr>
                <a:srgbClr val="AD8F67"/>
              </a:buClr>
            </a:pPr>
            <a:endParaRPr lang="en-US" dirty="0" smtClean="0">
              <a:solidFill>
                <a:srgbClr val="D2533C"/>
              </a:solidFill>
            </a:endParaRPr>
          </a:p>
          <a:p>
            <a:pPr lvl="1">
              <a:buClr>
                <a:srgbClr val="AD8F67"/>
              </a:buClr>
            </a:pPr>
            <a:endParaRPr lang="en-US" dirty="0">
              <a:solidFill>
                <a:srgbClr val="D2533C"/>
              </a:solidFill>
            </a:endParaRPr>
          </a:p>
        </p:txBody>
      </p:sp>
      <p:pic>
        <p:nvPicPr>
          <p:cNvPr id="6" name="Audio 5">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16334105"/>
      </p:ext>
    </p:extLst>
  </p:cSld>
  <p:clrMapOvr>
    <a:masterClrMapping/>
  </p:clrMapOvr>
  <mc:AlternateContent xmlns:mc="http://schemas.openxmlformats.org/markup-compatibility/2006" xmlns:p14="http://schemas.microsoft.com/office/powerpoint/2010/main">
    <mc:Choice Requires="p14">
      <p:transition spd="slow" p14:dur="2000" advTm="32379"/>
    </mc:Choice>
    <mc:Fallback xmlns="">
      <p:transition spd="slow" advTm="32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28600"/>
            <a:ext cx="8229600" cy="1143000"/>
          </a:xfrm>
        </p:spPr>
        <p:txBody>
          <a:bodyPr>
            <a:normAutofit/>
          </a:bodyPr>
          <a:lstStyle/>
          <a:p>
            <a:r>
              <a:rPr lang="en-US" dirty="0" smtClean="0"/>
              <a:t>Satellite-based solutions: INSAT</a:t>
            </a:r>
            <a:endParaRPr lang="en-US" dirty="0"/>
          </a:p>
        </p:txBody>
      </p:sp>
      <p:sp>
        <p:nvSpPr>
          <p:cNvPr id="3" name="Content Placeholder 2"/>
          <p:cNvSpPr>
            <a:spLocks noGrp="1"/>
          </p:cNvSpPr>
          <p:nvPr>
            <p:ph idx="1"/>
            <p:custDataLst>
              <p:tags r:id="rId3"/>
            </p:custDataLst>
          </p:nvPr>
        </p:nvSpPr>
        <p:spPr>
          <a:xfrm>
            <a:off x="301752" y="1447800"/>
            <a:ext cx="8308848" cy="2286000"/>
          </a:xfrm>
        </p:spPr>
        <p:txBody>
          <a:bodyPr>
            <a:normAutofit fontScale="85000" lnSpcReduction="10000"/>
          </a:bodyPr>
          <a:lstStyle/>
          <a:p>
            <a:r>
              <a:rPr lang="en-US" dirty="0" smtClean="0"/>
              <a:t>Concept</a:t>
            </a:r>
          </a:p>
          <a:p>
            <a:pPr lvl="1"/>
            <a:r>
              <a:rPr lang="en-US" dirty="0"/>
              <a:t>O</a:t>
            </a:r>
            <a:r>
              <a:rPr lang="en-US" dirty="0" smtClean="0"/>
              <a:t>perated </a:t>
            </a:r>
            <a:r>
              <a:rPr lang="en-US" dirty="0"/>
              <a:t>by the government of India to provide support to real-time environmental </a:t>
            </a:r>
            <a:r>
              <a:rPr lang="en-US" dirty="0" smtClean="0"/>
              <a:t>monitoring </a:t>
            </a:r>
          </a:p>
          <a:p>
            <a:pPr lvl="1"/>
            <a:r>
              <a:rPr lang="en-US" dirty="0"/>
              <a:t>W</a:t>
            </a:r>
            <a:r>
              <a:rPr lang="en-US" dirty="0" smtClean="0"/>
              <a:t>ell </a:t>
            </a:r>
            <a:r>
              <a:rPr lang="en-US" dirty="0"/>
              <a:t>suited for remote hydrometric data collection as well as data sharing.  Data sharing is implicit in the method that INSAT employs to collect and relay </a:t>
            </a:r>
            <a:r>
              <a:rPr lang="en-US" dirty="0" smtClean="0"/>
              <a:t>data </a:t>
            </a:r>
          </a:p>
          <a:p>
            <a:pPr lvl="2"/>
            <a:r>
              <a:rPr lang="en-US" dirty="0" smtClean="0"/>
              <a:t>Anyone </a:t>
            </a:r>
            <a:r>
              <a:rPr lang="en-US" dirty="0"/>
              <a:t>in view of the satellite can collect all hydrometric data, including data collected by IMD and CWC, who recently have been modernizing their networks with capabilities </a:t>
            </a:r>
            <a:r>
              <a:rPr lang="en-US" dirty="0" smtClean="0"/>
              <a:t>of </a:t>
            </a:r>
            <a:r>
              <a:rPr lang="en-US" dirty="0"/>
              <a:t>real-time data </a:t>
            </a:r>
            <a:r>
              <a:rPr lang="en-US" dirty="0" smtClean="0"/>
              <a:t>collection</a:t>
            </a:r>
          </a:p>
          <a:p>
            <a:pPr lvl="1"/>
            <a:endParaRPr lang="en-US" dirty="0" smtClean="0"/>
          </a:p>
          <a:p>
            <a:pPr lvl="1"/>
            <a:endParaRPr lang="en-US" dirty="0" smtClean="0"/>
          </a:p>
          <a:p>
            <a:pPr lvl="1"/>
            <a:endParaRPr lang="en-US" dirty="0"/>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3591260"/>
            <a:ext cx="4602361" cy="3266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1212475"/>
      </p:ext>
    </p:extLst>
  </p:cSld>
  <p:clrMapOvr>
    <a:masterClrMapping/>
  </p:clrMapOvr>
  <mc:AlternateContent xmlns:mc="http://schemas.openxmlformats.org/markup-compatibility/2006" xmlns:p14="http://schemas.microsoft.com/office/powerpoint/2010/main">
    <mc:Choice Requires="p14">
      <p:transition spd="slow" p14:dur="2000" advTm="53385"/>
    </mc:Choice>
    <mc:Fallback xmlns="">
      <p:transition spd="slow" advTm="53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3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anim calcmode="lin" valueType="num">
                                      <p:cBhvr>
                                        <p:cTn id="9" dur="1000" fill="hold"/>
                                        <p:tgtEl>
                                          <p:spTgt spid="6146"/>
                                        </p:tgtEl>
                                        <p:attrNameLst>
                                          <p:attrName>ppt_w</p:attrName>
                                        </p:attrNameLst>
                                      </p:cBhvr>
                                      <p:tavLst>
                                        <p:tav tm="0">
                                          <p:val>
                                            <p:fltVal val="0"/>
                                          </p:val>
                                        </p:tav>
                                        <p:tav tm="100000">
                                          <p:val>
                                            <p:strVal val="#ppt_w"/>
                                          </p:val>
                                        </p:tav>
                                      </p:tavLst>
                                    </p:anim>
                                    <p:anim calcmode="lin" valueType="num">
                                      <p:cBhvr>
                                        <p:cTn id="10" dur="1000" fill="hold"/>
                                        <p:tgtEl>
                                          <p:spTgt spid="6146"/>
                                        </p:tgtEl>
                                        <p:attrNameLst>
                                          <p:attrName>ppt_h</p:attrName>
                                        </p:attrNameLst>
                                      </p:cBhvr>
                                      <p:tavLst>
                                        <p:tav tm="0">
                                          <p:val>
                                            <p:fltVal val="0"/>
                                          </p:val>
                                        </p:tav>
                                        <p:tav tm="100000">
                                          <p:val>
                                            <p:strVal val="#ppt_h"/>
                                          </p:val>
                                        </p:tav>
                                      </p:tavLst>
                                    </p:anim>
                                    <p:anim calcmode="lin" valueType="num">
                                      <p:cBhvr>
                                        <p:cTn id="11" dur="1000" fill="hold"/>
                                        <p:tgtEl>
                                          <p:spTgt spid="6146"/>
                                        </p:tgtEl>
                                        <p:attrNameLst>
                                          <p:attrName>style.rotation</p:attrName>
                                        </p:attrNameLst>
                                      </p:cBhvr>
                                      <p:tavLst>
                                        <p:tav tm="0">
                                          <p:val>
                                            <p:fltVal val="90"/>
                                          </p:val>
                                        </p:tav>
                                        <p:tav tm="100000">
                                          <p:val>
                                            <p:fltVal val="0"/>
                                          </p:val>
                                        </p:tav>
                                      </p:tavLst>
                                    </p:anim>
                                    <p:animEffect transition="in" filter="fade">
                                      <p:cBhvr>
                                        <p:cTn id="12" dur="10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Advantages/Disadvantages of INSAT</a:t>
            </a:r>
            <a:endParaRPr lang="en-US" dirty="0"/>
          </a:p>
        </p:txBody>
      </p:sp>
      <p:sp>
        <p:nvSpPr>
          <p:cNvPr id="3" name="Content Placeholder 2"/>
          <p:cNvSpPr>
            <a:spLocks noGrp="1"/>
          </p:cNvSpPr>
          <p:nvPr>
            <p:ph idx="1"/>
            <p:custDataLst>
              <p:tags r:id="rId3"/>
            </p:custDataLst>
          </p:nvPr>
        </p:nvSpPr>
        <p:spPr>
          <a:xfrm>
            <a:off x="301752" y="1527048"/>
            <a:ext cx="8156448" cy="5254752"/>
          </a:xfrm>
        </p:spPr>
        <p:txBody>
          <a:bodyPr>
            <a:normAutofit/>
          </a:bodyPr>
          <a:lstStyle/>
          <a:p>
            <a:r>
              <a:rPr lang="en-US" dirty="0" smtClean="0"/>
              <a:t>Advantages</a:t>
            </a:r>
          </a:p>
          <a:p>
            <a:pPr lvl="1"/>
            <a:r>
              <a:rPr lang="en-US" dirty="0"/>
              <a:t>One of the great advantages of INSAT is that </a:t>
            </a:r>
            <a:r>
              <a:rPr lang="en-US" dirty="0" smtClean="0"/>
              <a:t>communication is possible from virtually anywhere in India</a:t>
            </a:r>
          </a:p>
          <a:p>
            <a:pPr lvl="1"/>
            <a:r>
              <a:rPr lang="en-US" dirty="0" smtClean="0"/>
              <a:t>Satellite </a:t>
            </a:r>
            <a:r>
              <a:rPr lang="en-US" dirty="0"/>
              <a:t>is not affected by local weather events that can often disrupt terrestrial-based communications, such as GSM/GPRS. </a:t>
            </a:r>
            <a:endParaRPr lang="en-US" dirty="0" smtClean="0"/>
          </a:p>
          <a:p>
            <a:pPr lvl="1"/>
            <a:r>
              <a:rPr lang="en-US" dirty="0" smtClean="0"/>
              <a:t>High reliability and implicit data sharing</a:t>
            </a:r>
          </a:p>
          <a:p>
            <a:pPr lvl="1"/>
            <a:r>
              <a:rPr lang="en-US" dirty="0" smtClean="0"/>
              <a:t>Operates on very low power</a:t>
            </a:r>
            <a:endParaRPr lang="en-US" dirty="0"/>
          </a:p>
          <a:p>
            <a:r>
              <a:rPr lang="en-US" dirty="0" smtClean="0"/>
              <a:t>Disadvantages</a:t>
            </a:r>
          </a:p>
          <a:p>
            <a:pPr lvl="1"/>
            <a:r>
              <a:rPr lang="en-US" dirty="0" smtClean="0"/>
              <a:t>India radio licensing is fees are onerous</a:t>
            </a:r>
          </a:p>
          <a:p>
            <a:pPr lvl="1"/>
            <a:r>
              <a:rPr lang="en-US" dirty="0" smtClean="0"/>
              <a:t>One way communication</a:t>
            </a:r>
          </a:p>
          <a:p>
            <a:pPr lvl="1"/>
            <a:r>
              <a:rPr lang="en-US" dirty="0" smtClean="0"/>
              <a:t>Radios are more expensive</a:t>
            </a:r>
          </a:p>
          <a:p>
            <a:pPr lvl="1"/>
            <a:r>
              <a:rPr lang="en-US" dirty="0" smtClean="0"/>
              <a:t>Requires a ground station</a:t>
            </a:r>
          </a:p>
          <a:p>
            <a:pPr lvl="1"/>
            <a:endParaRPr lang="en-US" dirty="0"/>
          </a:p>
        </p:txBody>
      </p:sp>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17093713"/>
      </p:ext>
    </p:extLst>
  </p:cSld>
  <p:clrMapOvr>
    <a:masterClrMapping/>
  </p:clrMapOvr>
  <mc:AlternateContent xmlns:mc="http://schemas.openxmlformats.org/markup-compatibility/2006" xmlns:p14="http://schemas.microsoft.com/office/powerpoint/2010/main">
    <mc:Choice Requires="p14">
      <p:transition spd="slow" p14:dur="2000" advTm="42264"/>
    </mc:Choice>
    <mc:Fallback xmlns="">
      <p:transition spd="slow" advTm="42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28600"/>
            <a:ext cx="8229600" cy="1143000"/>
          </a:xfrm>
        </p:spPr>
        <p:txBody>
          <a:bodyPr>
            <a:normAutofit/>
          </a:bodyPr>
          <a:lstStyle/>
          <a:p>
            <a:r>
              <a:rPr lang="en-US" dirty="0" smtClean="0"/>
              <a:t>Satellite-based </a:t>
            </a:r>
            <a:r>
              <a:rPr lang="en-US" dirty="0" smtClean="0"/>
              <a:t>solutions: VSAT</a:t>
            </a:r>
            <a:endParaRPr lang="en-US" dirty="0"/>
          </a:p>
        </p:txBody>
      </p:sp>
      <p:sp>
        <p:nvSpPr>
          <p:cNvPr id="4" name="Content Placeholder 2"/>
          <p:cNvSpPr>
            <a:spLocks noGrp="1"/>
          </p:cNvSpPr>
          <p:nvPr>
            <p:ph idx="1"/>
            <p:custDataLst>
              <p:tags r:id="rId3"/>
            </p:custDataLst>
          </p:nvPr>
        </p:nvSpPr>
        <p:spPr>
          <a:xfrm>
            <a:off x="301752" y="1143000"/>
            <a:ext cx="8308848" cy="2514600"/>
          </a:xfrm>
        </p:spPr>
        <p:txBody>
          <a:bodyPr>
            <a:normAutofit lnSpcReduction="10000"/>
          </a:bodyPr>
          <a:lstStyle/>
          <a:p>
            <a:r>
              <a:rPr lang="en-US" dirty="0" smtClean="0"/>
              <a:t>Concept</a:t>
            </a:r>
          </a:p>
          <a:p>
            <a:pPr lvl="1"/>
            <a:r>
              <a:rPr lang="en-US" dirty="0" smtClean="0"/>
              <a:t>Privatively owned companies </a:t>
            </a:r>
          </a:p>
          <a:p>
            <a:pPr lvl="1"/>
            <a:r>
              <a:rPr lang="en-US" dirty="0" smtClean="0"/>
              <a:t>Bi-directional communication</a:t>
            </a:r>
          </a:p>
          <a:p>
            <a:pPr lvl="1"/>
            <a:r>
              <a:rPr lang="en-US" dirty="0" smtClean="0"/>
              <a:t>Complete Internet Solution (through satellite) </a:t>
            </a:r>
          </a:p>
          <a:p>
            <a:pPr lvl="1"/>
            <a:r>
              <a:rPr lang="en-US" dirty="0" smtClean="0"/>
              <a:t>Direct communication, though in some cases ground hops may exist (this is a point of failure)</a:t>
            </a:r>
          </a:p>
          <a:p>
            <a:pPr lvl="1"/>
            <a:r>
              <a:rPr lang="en-US" dirty="0" smtClean="0"/>
              <a:t>Well suited for SCADA, which requires bi-directional communication</a:t>
            </a:r>
          </a:p>
          <a:p>
            <a:pPr lvl="1"/>
            <a:endParaRPr lang="en-US" dirty="0" smtClean="0"/>
          </a:p>
          <a:p>
            <a:pPr lvl="1"/>
            <a:endParaRPr lang="en-US" dirty="0" smtClean="0"/>
          </a:p>
          <a:p>
            <a:pPr lvl="1"/>
            <a:endParaRPr lang="en-US" dirty="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3540902"/>
            <a:ext cx="5715000" cy="331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44050270"/>
      </p:ext>
    </p:extLst>
  </p:cSld>
  <p:clrMapOvr>
    <a:masterClrMapping/>
  </p:clrMapOvr>
  <mc:AlternateContent xmlns:mc="http://schemas.openxmlformats.org/markup-compatibility/2006" xmlns:p14="http://schemas.microsoft.com/office/powerpoint/2010/main">
    <mc:Choice Requires="p14">
      <p:transition spd="slow" p14:dur="2000" advTm="55122"/>
    </mc:Choice>
    <mc:Fallback xmlns="">
      <p:transition spd="slow" advTm="55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Advantages/Disadvantages of VSAT</a:t>
            </a:r>
            <a:endParaRPr lang="en-US" dirty="0"/>
          </a:p>
        </p:txBody>
      </p:sp>
      <p:sp>
        <p:nvSpPr>
          <p:cNvPr id="3" name="Content Placeholder 2"/>
          <p:cNvSpPr>
            <a:spLocks noGrp="1"/>
          </p:cNvSpPr>
          <p:nvPr>
            <p:ph idx="1"/>
            <p:custDataLst>
              <p:tags r:id="rId3"/>
            </p:custDataLst>
          </p:nvPr>
        </p:nvSpPr>
        <p:spPr>
          <a:xfrm>
            <a:off x="301752" y="1527048"/>
            <a:ext cx="8156448" cy="5254752"/>
          </a:xfrm>
        </p:spPr>
        <p:txBody>
          <a:bodyPr>
            <a:normAutofit/>
          </a:bodyPr>
          <a:lstStyle/>
          <a:p>
            <a:r>
              <a:rPr lang="en-US" dirty="0" smtClean="0"/>
              <a:t>Advantages</a:t>
            </a:r>
          </a:p>
          <a:p>
            <a:pPr lvl="1"/>
            <a:r>
              <a:rPr lang="en-US" dirty="0" smtClean="0"/>
              <a:t>High reliability (if using Direct Connection)</a:t>
            </a:r>
          </a:p>
          <a:p>
            <a:pPr lvl="1"/>
            <a:r>
              <a:rPr lang="en-US" dirty="0" smtClean="0"/>
              <a:t>Bi-directional communication suitable for SCADA and interaction with data station (reprogramming)</a:t>
            </a:r>
          </a:p>
          <a:p>
            <a:pPr lvl="1"/>
            <a:r>
              <a:rPr lang="en-US" dirty="0" smtClean="0"/>
              <a:t>Radio licensing fees assumed by VSAT provider</a:t>
            </a:r>
          </a:p>
          <a:p>
            <a:pPr lvl="1"/>
            <a:r>
              <a:rPr lang="en-US" dirty="0" smtClean="0"/>
              <a:t>Used by banks and other institutions that require high availability</a:t>
            </a:r>
            <a:endParaRPr lang="en-US" dirty="0"/>
          </a:p>
          <a:p>
            <a:r>
              <a:rPr lang="en-US" dirty="0" smtClean="0"/>
              <a:t>Disadvantages</a:t>
            </a:r>
          </a:p>
          <a:p>
            <a:pPr lvl="1"/>
            <a:r>
              <a:rPr lang="en-US" dirty="0" smtClean="0"/>
              <a:t>Large antenna/dish</a:t>
            </a:r>
          </a:p>
          <a:p>
            <a:pPr lvl="1"/>
            <a:r>
              <a:rPr lang="en-US" dirty="0" smtClean="0"/>
              <a:t>Uses more power than one-way devices</a:t>
            </a:r>
          </a:p>
          <a:p>
            <a:pPr lvl="1"/>
            <a:r>
              <a:rPr lang="en-US" dirty="0" smtClean="0"/>
              <a:t>High recurring cost (though this can be minimized with proper integration)</a:t>
            </a:r>
          </a:p>
          <a:p>
            <a:pPr lvl="1"/>
            <a:endParaRPr lang="en-US" dirty="0" smtClean="0"/>
          </a:p>
          <a:p>
            <a:pPr lvl="1"/>
            <a:endParaRPr lang="en-US" dirty="0" smtClean="0"/>
          </a:p>
          <a:p>
            <a:pPr lvl="1"/>
            <a:endParaRPr lang="en-US" dirty="0"/>
          </a:p>
        </p:txBody>
      </p:sp>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63041375"/>
      </p:ext>
    </p:extLst>
  </p:cSld>
  <p:clrMapOvr>
    <a:masterClrMapping/>
  </p:clrMapOvr>
  <mc:AlternateContent xmlns:mc="http://schemas.openxmlformats.org/markup-compatibility/2006" xmlns:p14="http://schemas.microsoft.com/office/powerpoint/2010/main">
    <mc:Choice Requires="p14">
      <p:transition spd="slow" p14:dur="2000" advTm="45729"/>
    </mc:Choice>
    <mc:Fallback xmlns="">
      <p:transition spd="slow" advTm="45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762000"/>
            <a:ext cx="8229600" cy="1143000"/>
          </a:xfrm>
        </p:spPr>
        <p:txBody>
          <a:bodyPr>
            <a:normAutofit fontScale="90000"/>
          </a:bodyPr>
          <a:lstStyle/>
          <a:p>
            <a:r>
              <a:rPr lang="en-US" dirty="0" smtClean="0"/>
              <a:t>Factors in Deciding a Best Fit in Data Communication</a:t>
            </a:r>
            <a:endParaRPr lang="en-US" dirty="0"/>
          </a:p>
        </p:txBody>
      </p:sp>
      <p:sp>
        <p:nvSpPr>
          <p:cNvPr id="3" name="Content Placeholder 2"/>
          <p:cNvSpPr>
            <a:spLocks noGrp="1"/>
          </p:cNvSpPr>
          <p:nvPr>
            <p:ph idx="1"/>
            <p:custDataLst>
              <p:tags r:id="rId3"/>
            </p:custDataLst>
          </p:nvPr>
        </p:nvSpPr>
        <p:spPr>
          <a:xfrm>
            <a:off x="457200" y="2087880"/>
            <a:ext cx="8229600" cy="4389120"/>
          </a:xfrm>
        </p:spPr>
        <p:txBody>
          <a:bodyPr>
            <a:normAutofit/>
          </a:bodyPr>
          <a:lstStyle/>
          <a:p>
            <a:r>
              <a:rPr lang="en-US" dirty="0" smtClean="0"/>
              <a:t>Factors</a:t>
            </a:r>
          </a:p>
          <a:p>
            <a:pPr lvl="1"/>
            <a:r>
              <a:rPr lang="en-US" dirty="0" smtClean="0"/>
              <a:t>Availability</a:t>
            </a:r>
          </a:p>
          <a:p>
            <a:pPr lvl="1"/>
            <a:r>
              <a:rPr lang="en-US" dirty="0" smtClean="0"/>
              <a:t>Cooperation and Economy of Scale</a:t>
            </a:r>
          </a:p>
          <a:p>
            <a:pPr lvl="1"/>
            <a:r>
              <a:rPr lang="en-US" dirty="0" smtClean="0"/>
              <a:t>Cost (initial purchase)</a:t>
            </a:r>
          </a:p>
          <a:p>
            <a:pPr lvl="1"/>
            <a:r>
              <a:rPr lang="en-US" dirty="0" smtClean="0"/>
              <a:t>Recurring cost (Use Fee)</a:t>
            </a:r>
          </a:p>
          <a:p>
            <a:pPr lvl="1"/>
            <a:r>
              <a:rPr lang="en-US" dirty="0" smtClean="0"/>
              <a:t>Data Distribution</a:t>
            </a:r>
          </a:p>
          <a:p>
            <a:pPr lvl="1"/>
            <a:r>
              <a:rPr lang="en-US" dirty="0" smtClean="0"/>
              <a:t>Latency</a:t>
            </a:r>
          </a:p>
          <a:p>
            <a:pPr lvl="1"/>
            <a:r>
              <a:rPr lang="en-US" dirty="0" smtClean="0"/>
              <a:t>Maintenance</a:t>
            </a:r>
          </a:p>
          <a:p>
            <a:pPr lvl="1"/>
            <a:r>
              <a:rPr lang="en-US" dirty="0" smtClean="0"/>
              <a:t>Privacy</a:t>
            </a:r>
          </a:p>
          <a:p>
            <a:pPr lvl="1"/>
            <a:r>
              <a:rPr lang="en-US" dirty="0" smtClean="0"/>
              <a:t>Sustainability</a:t>
            </a:r>
          </a:p>
          <a:p>
            <a:pPr marL="393192" lvl="1" indent="0">
              <a:buNone/>
            </a:pPr>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a:p>
        </p:txBody>
      </p:sp>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95107726"/>
      </p:ext>
    </p:extLst>
  </p:cSld>
  <p:clrMapOvr>
    <a:masterClrMapping/>
  </p:clrMapOvr>
  <mc:AlternateContent xmlns:mc="http://schemas.openxmlformats.org/markup-compatibility/2006" xmlns:p14="http://schemas.microsoft.com/office/powerpoint/2010/main">
    <mc:Choice Requires="p14">
      <p:transition spd="slow" p14:dur="2000" advTm="28376"/>
    </mc:Choice>
    <mc:Fallback xmlns="">
      <p:transition spd="slow" advTm="28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304800"/>
            <a:ext cx="8229600" cy="990600"/>
          </a:xfrm>
        </p:spPr>
        <p:txBody>
          <a:bodyPr>
            <a:normAutofit/>
          </a:bodyPr>
          <a:lstStyle/>
          <a:p>
            <a:r>
              <a:rPr lang="en-US" smtClean="0"/>
              <a:t>Factors: </a:t>
            </a:r>
            <a:r>
              <a:rPr lang="en-US" dirty="0" smtClean="0"/>
              <a:t>Availability</a:t>
            </a:r>
            <a:endParaRPr lang="en-US" dirty="0"/>
          </a:p>
        </p:txBody>
      </p:sp>
      <p:sp>
        <p:nvSpPr>
          <p:cNvPr id="3" name="Content Placeholder 2"/>
          <p:cNvSpPr>
            <a:spLocks noGrp="1"/>
          </p:cNvSpPr>
          <p:nvPr>
            <p:ph idx="1"/>
            <p:custDataLst>
              <p:tags r:id="rId3"/>
            </p:custDataLst>
          </p:nvPr>
        </p:nvSpPr>
        <p:spPr>
          <a:xfrm>
            <a:off x="149352" y="1219200"/>
            <a:ext cx="8613648" cy="3124200"/>
          </a:xfrm>
        </p:spPr>
        <p:txBody>
          <a:bodyPr>
            <a:normAutofit lnSpcReduction="10000"/>
          </a:bodyPr>
          <a:lstStyle/>
          <a:p>
            <a:r>
              <a:rPr lang="en-US" sz="1500" dirty="0" smtClean="0"/>
              <a:t>Ensures </a:t>
            </a:r>
            <a:r>
              <a:rPr lang="en-US" sz="1500" dirty="0"/>
              <a:t>a certain degree of operational continuity over a given period.  </a:t>
            </a:r>
            <a:endParaRPr lang="en-US" sz="1500" dirty="0" smtClean="0"/>
          </a:p>
          <a:p>
            <a:r>
              <a:rPr lang="en-US" sz="1500" dirty="0" smtClean="0"/>
              <a:t>Disruptions </a:t>
            </a:r>
            <a:r>
              <a:rPr lang="en-US" sz="1500" dirty="0"/>
              <a:t>of the data stream lead to loss of </a:t>
            </a:r>
            <a:r>
              <a:rPr lang="en-US" sz="1500" dirty="0" smtClean="0"/>
              <a:t>data  </a:t>
            </a:r>
          </a:p>
          <a:p>
            <a:r>
              <a:rPr lang="en-US" sz="1500" dirty="0" smtClean="0"/>
              <a:t>Measured </a:t>
            </a:r>
            <a:r>
              <a:rPr lang="en-US" sz="1500" dirty="0"/>
              <a:t>as a percentage of time the system can be expected to operate over a given amount of </a:t>
            </a:r>
            <a:r>
              <a:rPr lang="en-US" sz="1500" dirty="0" smtClean="0"/>
              <a:t>time</a:t>
            </a:r>
          </a:p>
          <a:p>
            <a:r>
              <a:rPr lang="en-US" sz="1500" dirty="0" smtClean="0"/>
              <a:t>High </a:t>
            </a:r>
            <a:r>
              <a:rPr lang="en-US" sz="1500" dirty="0"/>
              <a:t>availability solutions include:</a:t>
            </a:r>
          </a:p>
          <a:p>
            <a:pPr lvl="1"/>
            <a:r>
              <a:rPr lang="en-US" sz="1300" dirty="0"/>
              <a:t>Satellite-based relay systems, such as </a:t>
            </a:r>
            <a:r>
              <a:rPr lang="en-US" sz="1300" dirty="0" smtClean="0"/>
              <a:t>INSAT</a:t>
            </a:r>
          </a:p>
          <a:p>
            <a:r>
              <a:rPr lang="en-US" sz="1500" dirty="0" smtClean="0"/>
              <a:t>Low </a:t>
            </a:r>
            <a:r>
              <a:rPr lang="en-US" sz="1500" dirty="0"/>
              <a:t>availability solution include:</a:t>
            </a:r>
          </a:p>
          <a:p>
            <a:pPr lvl="1"/>
            <a:r>
              <a:rPr lang="en-US" sz="1300" dirty="0"/>
              <a:t>GSM/GPRS </a:t>
            </a:r>
            <a:endParaRPr lang="en-US" sz="1300" dirty="0" smtClean="0"/>
          </a:p>
          <a:p>
            <a:r>
              <a:rPr lang="en-US" sz="1500" dirty="0" smtClean="0"/>
              <a:t>Additional </a:t>
            </a:r>
            <a:r>
              <a:rPr lang="en-US" sz="1500" dirty="0"/>
              <a:t>Notes</a:t>
            </a:r>
            <a:r>
              <a:rPr lang="en-US" sz="1900" dirty="0"/>
              <a:t>:</a:t>
            </a:r>
          </a:p>
          <a:p>
            <a:pPr lvl="1"/>
            <a:r>
              <a:rPr lang="en-US" sz="1300" dirty="0" smtClean="0"/>
              <a:t>There </a:t>
            </a:r>
            <a:r>
              <a:rPr lang="en-US" sz="1300" dirty="0"/>
              <a:t>is an increased cost to achieve increasing availability.  </a:t>
            </a:r>
          </a:p>
          <a:p>
            <a:pPr lvl="1"/>
            <a:r>
              <a:rPr lang="en-US" sz="1300" dirty="0"/>
              <a:t>Higher system availability can also be achieved by providing backup communications.  </a:t>
            </a:r>
          </a:p>
          <a:p>
            <a:pPr lvl="1"/>
            <a:r>
              <a:rPr lang="en-US" sz="1300" dirty="0"/>
              <a:t>Some users, such as those that have a public safety mission, usually have requirements for the highest availability.</a:t>
            </a:r>
          </a:p>
          <a:p>
            <a:pPr lvl="1"/>
            <a:endParaRPr lang="en-US" sz="1100" dirty="0" smtClean="0"/>
          </a:p>
        </p:txBody>
      </p:sp>
      <p:grpSp>
        <p:nvGrpSpPr>
          <p:cNvPr id="6" name="Group 5"/>
          <p:cNvGrpSpPr/>
          <p:nvPr/>
        </p:nvGrpSpPr>
        <p:grpSpPr>
          <a:xfrm>
            <a:off x="4191000" y="4343400"/>
            <a:ext cx="5176154" cy="2687535"/>
            <a:chOff x="4196446" y="4419600"/>
            <a:chExt cx="5176154" cy="2687535"/>
          </a:xfrm>
        </p:grpSpPr>
        <p:sp>
          <p:nvSpPr>
            <p:cNvPr id="4" name="Rectangle 3"/>
            <p:cNvSpPr/>
            <p:nvPr>
              <p:custDataLst>
                <p:tags r:id="rId8"/>
              </p:custDataLst>
            </p:nvPr>
          </p:nvSpPr>
          <p:spPr>
            <a:xfrm>
              <a:off x="4196446" y="4419600"/>
              <a:ext cx="4795154" cy="2438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17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96446" y="4419600"/>
              <a:ext cx="5176154" cy="268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Content Placeholder 2"/>
          <p:cNvSpPr txBox="1">
            <a:spLocks/>
          </p:cNvSpPr>
          <p:nvPr>
            <p:custDataLst>
              <p:tags r:id="rId4"/>
            </p:custDataLst>
          </p:nvPr>
        </p:nvSpPr>
        <p:spPr>
          <a:xfrm>
            <a:off x="533400" y="5867400"/>
            <a:ext cx="7162800" cy="1295400"/>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Clr>
                <a:srgbClr val="93A299"/>
              </a:buClr>
              <a:buFont typeface="Wingdings 2"/>
              <a:buNone/>
            </a:pPr>
            <a:r>
              <a:rPr lang="en-US" sz="1800" dirty="0" smtClean="0">
                <a:solidFill>
                  <a:srgbClr val="292934"/>
                </a:solidFill>
              </a:rPr>
              <a:t> </a:t>
            </a:r>
          </a:p>
          <a:p>
            <a:pPr>
              <a:buClr>
                <a:srgbClr val="93A299"/>
              </a:buClr>
            </a:pPr>
            <a:endParaRPr lang="en-US" sz="2800" dirty="0" smtClean="0">
              <a:solidFill>
                <a:srgbClr val="292934"/>
              </a:solidFill>
            </a:endParaRPr>
          </a:p>
          <a:p>
            <a:pPr lvl="1">
              <a:buClr>
                <a:srgbClr val="AD8F67"/>
              </a:buClr>
            </a:pPr>
            <a:endParaRPr lang="en-US" dirty="0" smtClean="0">
              <a:solidFill>
                <a:srgbClr val="D2533C"/>
              </a:solidFill>
            </a:endParaRPr>
          </a:p>
          <a:p>
            <a:pPr lvl="1">
              <a:buClr>
                <a:srgbClr val="AD8F67"/>
              </a:buClr>
            </a:pPr>
            <a:endParaRPr lang="en-US" dirty="0" smtClean="0">
              <a:solidFill>
                <a:srgbClr val="D2533C"/>
              </a:solidFill>
            </a:endParaRPr>
          </a:p>
          <a:p>
            <a:pPr lvl="1">
              <a:buClr>
                <a:srgbClr val="AD8F67"/>
              </a:buClr>
            </a:pPr>
            <a:endParaRPr lang="en-US" dirty="0" smtClean="0">
              <a:solidFill>
                <a:srgbClr val="D2533C"/>
              </a:solidFill>
            </a:endParaRPr>
          </a:p>
          <a:p>
            <a:pPr lvl="1">
              <a:buClr>
                <a:srgbClr val="AD8F67"/>
              </a:buClr>
            </a:pPr>
            <a:endParaRPr lang="en-US" dirty="0" smtClean="0">
              <a:solidFill>
                <a:srgbClr val="D2533C"/>
              </a:solidFill>
            </a:endParaRPr>
          </a:p>
          <a:p>
            <a:pPr lvl="1">
              <a:buClr>
                <a:srgbClr val="AD8F67"/>
              </a:buClr>
            </a:pPr>
            <a:endParaRPr lang="en-US" dirty="0">
              <a:solidFill>
                <a:srgbClr val="D2533C"/>
              </a:solidFill>
            </a:endParaRPr>
          </a:p>
        </p:txBody>
      </p:sp>
      <p:graphicFrame>
        <p:nvGraphicFramePr>
          <p:cNvPr id="7" name="Table 6"/>
          <p:cNvGraphicFramePr>
            <a:graphicFrameLocks noGrp="1"/>
          </p:cNvGraphicFramePr>
          <p:nvPr>
            <p:custDataLst>
              <p:tags r:id="rId5"/>
            </p:custDataLst>
            <p:extLst>
              <p:ext uri="{D42A27DB-BD31-4B8C-83A1-F6EECF244321}">
                <p14:modId xmlns:p14="http://schemas.microsoft.com/office/powerpoint/2010/main" val="2280839294"/>
              </p:ext>
            </p:extLst>
          </p:nvPr>
        </p:nvGraphicFramePr>
        <p:xfrm>
          <a:off x="685800" y="4458193"/>
          <a:ext cx="2514600" cy="2323607"/>
        </p:xfrm>
        <a:graphic>
          <a:graphicData uri="http://schemas.openxmlformats.org/drawingml/2006/table">
            <a:tbl>
              <a:tblPr firstRow="1" firstCol="1" lastRow="1" lastCol="1" bandRow="1" bandCol="1">
                <a:tableStyleId>{5C22544A-7EE6-4342-B048-85BDC9FD1C3A}</a:tableStyleId>
              </a:tblPr>
              <a:tblGrid>
                <a:gridCol w="1219200"/>
                <a:gridCol w="1295400"/>
              </a:tblGrid>
              <a:tr h="283031">
                <a:tc>
                  <a:txBody>
                    <a:bodyPr/>
                    <a:lstStyle/>
                    <a:p>
                      <a:pPr marL="0" marR="0" algn="just">
                        <a:spcBef>
                          <a:spcPts val="0"/>
                        </a:spcBef>
                        <a:spcAft>
                          <a:spcPts val="0"/>
                        </a:spcAft>
                        <a:tabLst>
                          <a:tab pos="0" algn="l"/>
                        </a:tabLst>
                      </a:pPr>
                      <a:r>
                        <a:rPr lang="en-US" sz="1000" dirty="0">
                          <a:effectLst/>
                        </a:rPr>
                        <a:t> </a:t>
                      </a:r>
                      <a:endParaRPr lang="en-US" sz="1000" dirty="0">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71755" marR="71755" algn="ctr">
                        <a:spcBef>
                          <a:spcPts val="0"/>
                        </a:spcBef>
                        <a:spcAft>
                          <a:spcPts val="0"/>
                        </a:spcAft>
                        <a:tabLst>
                          <a:tab pos="0" algn="l"/>
                        </a:tabLst>
                      </a:pPr>
                      <a:r>
                        <a:rPr lang="en-US" sz="1000" dirty="0" smtClean="0">
                          <a:effectLst/>
                        </a:rPr>
                        <a:t>Availability</a:t>
                      </a:r>
                      <a:endParaRPr lang="en-US" sz="1000" dirty="0">
                        <a:effectLst/>
                        <a:latin typeface="Times New Roman"/>
                        <a:ea typeface="Times New Roman"/>
                      </a:endParaRPr>
                    </a:p>
                  </a:txBody>
                  <a:tcPr marL="56726" marR="567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28600">
                <a:tc>
                  <a:txBody>
                    <a:bodyPr/>
                    <a:lstStyle/>
                    <a:p>
                      <a:pPr marL="0" marR="0" algn="just">
                        <a:spcBef>
                          <a:spcPts val="0"/>
                        </a:spcBef>
                        <a:spcAft>
                          <a:spcPts val="0"/>
                        </a:spcAft>
                        <a:tabLst>
                          <a:tab pos="0" algn="l"/>
                        </a:tabLst>
                      </a:pPr>
                      <a:r>
                        <a:rPr lang="en-US" sz="1000" b="1" dirty="0" smtClean="0">
                          <a:solidFill>
                            <a:schemeClr val="bg1"/>
                          </a:solidFill>
                          <a:effectLst/>
                        </a:rPr>
                        <a:t>ALERT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latin typeface="Times New Roman" pitchFamily="18" charset="0"/>
                          <a:cs typeface="Times New Roman" pitchFamily="18" charset="0"/>
                        </a:rPr>
                        <a:t>High</a:t>
                      </a:r>
                      <a:endParaRPr lang="en-US" sz="1000" b="0" dirty="0">
                        <a:solidFill>
                          <a:sysClr val="windowText" lastClr="000000"/>
                        </a:solidFill>
                        <a:effectLst/>
                        <a:latin typeface="Times New Roman" pitchFamily="18" charset="0"/>
                        <a:ea typeface="Times New Roman"/>
                        <a:cs typeface="Times New Roman" pitchFamily="18" charset="0"/>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GSM/GPRS</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Medium</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INSAT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Interrogated Radio</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METEOBURST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Medium</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ORBCOMM</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Medium</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11776">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INMARSAT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Medium</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Iridium</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Medium</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VSAT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bl>
          </a:graphicData>
        </a:graphic>
      </p:graphicFrame>
      <p:pic>
        <p:nvPicPr>
          <p:cNvPr id="11" name="Audio 10">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82119009"/>
      </p:ext>
    </p:extLst>
  </p:cSld>
  <p:clrMapOvr>
    <a:masterClrMapping/>
  </p:clrMapOvr>
  <mc:AlternateContent xmlns:mc="http://schemas.openxmlformats.org/markup-compatibility/2006" xmlns:p14="http://schemas.microsoft.com/office/powerpoint/2010/main">
    <mc:Choice Requires="p14">
      <p:transition spd="slow" p14:dur="2000" advTm="128918"/>
    </mc:Choice>
    <mc:Fallback xmlns="">
      <p:transition spd="slow" advTm="128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3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1000" fill="hold"/>
                                        <p:tgtEl>
                                          <p:spTgt spid="7"/>
                                        </p:tgtEl>
                                        <p:attrNameLst>
                                          <p:attrName>ppt_w</p:attrName>
                                        </p:attrNameLst>
                                      </p:cBhvr>
                                      <p:tavLst>
                                        <p:tav tm="0">
                                          <p:val>
                                            <p:fltVal val="0"/>
                                          </p:val>
                                        </p:tav>
                                        <p:tav tm="100000">
                                          <p:val>
                                            <p:strVal val="#ppt_w"/>
                                          </p:val>
                                        </p:tav>
                                      </p:tavLst>
                                    </p:anim>
                                    <p:anim calcmode="lin" valueType="num">
                                      <p:cBhvr>
                                        <p:cTn id="10" dur="1000" fill="hold"/>
                                        <p:tgtEl>
                                          <p:spTgt spid="7"/>
                                        </p:tgtEl>
                                        <p:attrNameLst>
                                          <p:attrName>ppt_h</p:attrName>
                                        </p:attrNameLst>
                                      </p:cBhvr>
                                      <p:tavLst>
                                        <p:tav tm="0">
                                          <p:val>
                                            <p:fltVal val="0"/>
                                          </p:val>
                                        </p:tav>
                                        <p:tav tm="100000">
                                          <p:val>
                                            <p:strVal val="#ppt_h"/>
                                          </p:val>
                                        </p:tav>
                                      </p:tavLst>
                                    </p:anim>
                                    <p:anim calcmode="lin" valueType="num">
                                      <p:cBhvr>
                                        <p:cTn id="11" dur="1000" fill="hold"/>
                                        <p:tgtEl>
                                          <p:spTgt spid="7"/>
                                        </p:tgtEl>
                                        <p:attrNameLst>
                                          <p:attrName>style.rotation</p:attrName>
                                        </p:attrNameLst>
                                      </p:cBhvr>
                                      <p:tavLst>
                                        <p:tav tm="0">
                                          <p:val>
                                            <p:fltVal val="90"/>
                                          </p:val>
                                        </p:tav>
                                        <p:tav tm="100000">
                                          <p:val>
                                            <p:fltVal val="0"/>
                                          </p:val>
                                        </p:tav>
                                      </p:tavLst>
                                    </p:anim>
                                    <p:animEffect transition="in" filter="fade">
                                      <p:cBhvr>
                                        <p:cTn id="12" dur="1000"/>
                                        <p:tgtEl>
                                          <p:spTgt spid="7"/>
                                        </p:tgtEl>
                                      </p:cBhvr>
                                    </p:animEffect>
                                  </p:childTnLst>
                                </p:cTn>
                              </p:par>
                              <p:par>
                                <p:cTn id="13" presetID="3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1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381000"/>
            <a:ext cx="8229600" cy="1371600"/>
          </a:xfrm>
        </p:spPr>
        <p:txBody>
          <a:bodyPr>
            <a:normAutofit/>
          </a:bodyPr>
          <a:lstStyle/>
          <a:p>
            <a:r>
              <a:rPr lang="en-US" dirty="0" smtClean="0"/>
              <a:t>Factors: Cooperation and Economy of Scale</a:t>
            </a:r>
            <a:endParaRPr lang="en-US" dirty="0"/>
          </a:p>
        </p:txBody>
      </p:sp>
      <p:sp>
        <p:nvSpPr>
          <p:cNvPr id="3" name="Content Placeholder 2"/>
          <p:cNvSpPr>
            <a:spLocks noGrp="1"/>
          </p:cNvSpPr>
          <p:nvPr>
            <p:ph idx="1"/>
            <p:custDataLst>
              <p:tags r:id="rId3"/>
            </p:custDataLst>
          </p:nvPr>
        </p:nvSpPr>
        <p:spPr>
          <a:xfrm>
            <a:off x="301752" y="1905000"/>
            <a:ext cx="8308848" cy="2438400"/>
          </a:xfrm>
        </p:spPr>
        <p:txBody>
          <a:bodyPr>
            <a:normAutofit fontScale="70000" lnSpcReduction="20000"/>
          </a:bodyPr>
          <a:lstStyle/>
          <a:p>
            <a:r>
              <a:rPr lang="en-US" sz="3400" dirty="0" smtClean="0"/>
              <a:t>If </a:t>
            </a:r>
            <a:r>
              <a:rPr lang="en-US" sz="3400" dirty="0"/>
              <a:t>there are cooperators that are using a given technology, this may sway the user to also </a:t>
            </a:r>
            <a:r>
              <a:rPr lang="en-US" sz="3400" dirty="0" smtClean="0"/>
              <a:t>employ same technology</a:t>
            </a:r>
          </a:p>
          <a:p>
            <a:r>
              <a:rPr lang="en-US" sz="3400" dirty="0" smtClean="0"/>
              <a:t>Rather </a:t>
            </a:r>
            <a:r>
              <a:rPr lang="en-US" sz="3400" dirty="0"/>
              <a:t>than replicating networks, various agencies can use each others network and save significant </a:t>
            </a:r>
            <a:r>
              <a:rPr lang="en-US" sz="3400" dirty="0" smtClean="0"/>
              <a:t>resources</a:t>
            </a:r>
            <a:r>
              <a:rPr lang="en-US" sz="2900" dirty="0" smtClean="0"/>
              <a:t>  </a:t>
            </a:r>
          </a:p>
          <a:p>
            <a:r>
              <a:rPr lang="en-US" sz="3400" dirty="0" smtClean="0"/>
              <a:t>In </a:t>
            </a:r>
            <a:r>
              <a:rPr lang="en-US" sz="3400" dirty="0"/>
              <a:t>addition, with multiple cooperators sharing a given technology means that there is a built-in support system amongst the users of the data  </a:t>
            </a:r>
          </a:p>
          <a:p>
            <a:pPr lvl="1"/>
            <a:endParaRPr lang="en-US" dirty="0"/>
          </a:p>
          <a:p>
            <a:pPr lvl="1"/>
            <a:endParaRPr lang="en-US" dirty="0"/>
          </a:p>
          <a:p>
            <a:pPr marL="274320" lvl="1" indent="0">
              <a:buFont typeface="Wingdings 2"/>
              <a:buNone/>
            </a:pPr>
            <a:endParaRPr lang="en-US" dirty="0"/>
          </a:p>
          <a:p>
            <a:pPr lvl="1"/>
            <a:endParaRPr lang="en-US" dirty="0"/>
          </a:p>
          <a:p>
            <a:pPr lvl="1"/>
            <a:endParaRPr lang="en-US" sz="2300" dirty="0" smtClean="0"/>
          </a:p>
          <a:p>
            <a:pPr marL="274320" lvl="1" indent="0">
              <a:buNone/>
            </a:pPr>
            <a:endParaRPr lang="en-US" dirty="0" smtClean="0"/>
          </a:p>
          <a:p>
            <a:pPr lvl="1"/>
            <a:endParaRPr lang="en-US" dirty="0"/>
          </a:p>
        </p:txBody>
      </p:sp>
      <p:graphicFrame>
        <p:nvGraphicFramePr>
          <p:cNvPr id="6" name="Table 5"/>
          <p:cNvGraphicFramePr>
            <a:graphicFrameLocks noGrp="1"/>
          </p:cNvGraphicFramePr>
          <p:nvPr>
            <p:custDataLst>
              <p:tags r:id="rId4"/>
            </p:custDataLst>
            <p:extLst>
              <p:ext uri="{D42A27DB-BD31-4B8C-83A1-F6EECF244321}">
                <p14:modId xmlns:p14="http://schemas.microsoft.com/office/powerpoint/2010/main" val="1469697054"/>
              </p:ext>
            </p:extLst>
          </p:nvPr>
        </p:nvGraphicFramePr>
        <p:xfrm>
          <a:off x="3200400" y="4419600"/>
          <a:ext cx="2667000" cy="2323607"/>
        </p:xfrm>
        <a:graphic>
          <a:graphicData uri="http://schemas.openxmlformats.org/drawingml/2006/table">
            <a:tbl>
              <a:tblPr firstRow="1" firstCol="1" lastRow="1" lastCol="1" bandRow="1" bandCol="1">
                <a:tableStyleId>{5C22544A-7EE6-4342-B048-85BDC9FD1C3A}</a:tableStyleId>
              </a:tblPr>
              <a:tblGrid>
                <a:gridCol w="1219200"/>
                <a:gridCol w="1447800"/>
              </a:tblGrid>
              <a:tr h="283031">
                <a:tc>
                  <a:txBody>
                    <a:bodyPr/>
                    <a:lstStyle/>
                    <a:p>
                      <a:pPr marL="0" marR="0" algn="just">
                        <a:spcBef>
                          <a:spcPts val="0"/>
                        </a:spcBef>
                        <a:spcAft>
                          <a:spcPts val="0"/>
                        </a:spcAft>
                        <a:tabLst>
                          <a:tab pos="0" algn="l"/>
                        </a:tabLst>
                      </a:pPr>
                      <a:endParaRPr lang="en-US" sz="1000" dirty="0">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71755" marR="71755" algn="ctr">
                        <a:spcBef>
                          <a:spcPts val="0"/>
                        </a:spcBef>
                        <a:spcAft>
                          <a:spcPts val="0"/>
                        </a:spcAft>
                        <a:tabLst>
                          <a:tab pos="0" algn="l"/>
                        </a:tabLst>
                      </a:pPr>
                      <a:r>
                        <a:rPr lang="en-US" sz="1000" dirty="0" smtClean="0">
                          <a:effectLst/>
                        </a:rPr>
                        <a:t>Cooperation &amp; EC</a:t>
                      </a:r>
                      <a:endParaRPr lang="en-US" sz="1000" dirty="0">
                        <a:effectLst/>
                        <a:latin typeface="Times New Roman"/>
                        <a:ea typeface="Times New Roman"/>
                      </a:endParaRPr>
                    </a:p>
                  </a:txBody>
                  <a:tcPr marL="56726" marR="567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28600">
                <a:tc>
                  <a:txBody>
                    <a:bodyPr/>
                    <a:lstStyle/>
                    <a:p>
                      <a:pPr marL="0" marR="0" algn="just">
                        <a:spcBef>
                          <a:spcPts val="0"/>
                        </a:spcBef>
                        <a:spcAft>
                          <a:spcPts val="0"/>
                        </a:spcAft>
                        <a:tabLst>
                          <a:tab pos="0" algn="l"/>
                        </a:tabLst>
                      </a:pPr>
                      <a:r>
                        <a:rPr lang="en-US" sz="1000" b="1" dirty="0" smtClean="0">
                          <a:solidFill>
                            <a:schemeClr val="bg1"/>
                          </a:solidFill>
                          <a:effectLst/>
                        </a:rPr>
                        <a:t>ALERT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GSM/GPRS</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Medium</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INSAT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Interrogated Radio</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METEOBURST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ORBCOMM</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11776">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INMARSAT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Iridium</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VSAT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Medium</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bl>
          </a:graphicData>
        </a:graphic>
      </p:graphicFrame>
      <p:pic>
        <p:nvPicPr>
          <p:cNvPr id="5" name="Audio 4">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84341476"/>
      </p:ext>
    </p:extLst>
  </p:cSld>
  <p:clrMapOvr>
    <a:masterClrMapping/>
  </p:clrMapOvr>
  <mc:AlternateContent xmlns:mc="http://schemas.openxmlformats.org/markup-compatibility/2006" xmlns:p14="http://schemas.microsoft.com/office/powerpoint/2010/main">
    <mc:Choice Requires="p14">
      <p:transition spd="slow" p14:dur="2000" advTm="118746"/>
    </mc:Choice>
    <mc:Fallback xmlns="">
      <p:transition spd="slow" advTm="118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Factors: Cost (Initial Purchase)</a:t>
            </a:r>
            <a:endParaRPr lang="en-US" dirty="0"/>
          </a:p>
        </p:txBody>
      </p:sp>
      <p:sp>
        <p:nvSpPr>
          <p:cNvPr id="3" name="Content Placeholder 2"/>
          <p:cNvSpPr>
            <a:spLocks noGrp="1"/>
          </p:cNvSpPr>
          <p:nvPr>
            <p:ph idx="1"/>
            <p:custDataLst>
              <p:tags r:id="rId3"/>
            </p:custDataLst>
          </p:nvPr>
        </p:nvSpPr>
        <p:spPr>
          <a:xfrm>
            <a:off x="301752" y="1447800"/>
            <a:ext cx="8503920" cy="2816352"/>
          </a:xfrm>
        </p:spPr>
        <p:txBody>
          <a:bodyPr>
            <a:normAutofit fontScale="85000" lnSpcReduction="20000"/>
          </a:bodyPr>
          <a:lstStyle/>
          <a:p>
            <a:r>
              <a:rPr lang="en-US" sz="2700" dirty="0" smtClean="0"/>
              <a:t>The </a:t>
            </a:r>
            <a:r>
              <a:rPr lang="en-US" sz="2700" dirty="0"/>
              <a:t>initial cost of the installation of a real-time data collection system can vary greatly by </a:t>
            </a:r>
            <a:r>
              <a:rPr lang="en-US" sz="2700" dirty="0" smtClean="0"/>
              <a:t>solution</a:t>
            </a:r>
          </a:p>
          <a:p>
            <a:r>
              <a:rPr lang="en-US" sz="2700" dirty="0" smtClean="0"/>
              <a:t>Low cost system:</a:t>
            </a:r>
          </a:p>
          <a:p>
            <a:pPr lvl="1"/>
            <a:r>
              <a:rPr lang="en-US" sz="2300" dirty="0" smtClean="0"/>
              <a:t>Mobile </a:t>
            </a:r>
            <a:r>
              <a:rPr lang="en-US" sz="2300" dirty="0"/>
              <a:t>phone network (GSM/GPRS</a:t>
            </a:r>
            <a:r>
              <a:rPr lang="en-US" sz="2300" dirty="0" smtClean="0"/>
              <a:t>)</a:t>
            </a:r>
          </a:p>
          <a:p>
            <a:r>
              <a:rPr lang="en-US" sz="2700" dirty="0" smtClean="0"/>
              <a:t>High cost system:</a:t>
            </a:r>
          </a:p>
          <a:p>
            <a:pPr lvl="1"/>
            <a:r>
              <a:rPr lang="en-US" sz="2300" dirty="0" smtClean="0"/>
              <a:t>Terrestrial </a:t>
            </a:r>
            <a:r>
              <a:rPr lang="en-US" sz="2300" dirty="0"/>
              <a:t>radio systems in mountainous terrain where numerous communication towers need to be put in </a:t>
            </a:r>
            <a:r>
              <a:rPr lang="en-US" sz="2300" dirty="0" smtClean="0"/>
              <a:t>place  </a:t>
            </a:r>
          </a:p>
          <a:p>
            <a:pPr lvl="1"/>
            <a:r>
              <a:rPr lang="en-US" sz="2300" dirty="0" smtClean="0"/>
              <a:t>INSAT, if </a:t>
            </a:r>
            <a:r>
              <a:rPr lang="en-US" sz="2300" dirty="0"/>
              <a:t>the user must purchase an INSAT ground station, which can be in excess of </a:t>
            </a:r>
            <a:r>
              <a:rPr lang="en-US" sz="2300" dirty="0" smtClean="0"/>
              <a:t>5,000,000 INR</a:t>
            </a:r>
            <a:endParaRPr lang="en-US" sz="2300" dirty="0"/>
          </a:p>
          <a:p>
            <a:pPr lvl="1"/>
            <a:endParaRPr lang="en-US" dirty="0" smtClean="0"/>
          </a:p>
          <a:p>
            <a:pPr lvl="1"/>
            <a:endParaRPr lang="en-US" dirty="0" smtClean="0"/>
          </a:p>
          <a:p>
            <a:pPr lvl="1"/>
            <a:endParaRPr lang="en-US" dirty="0" smtClean="0"/>
          </a:p>
          <a:p>
            <a:pPr lvl="1"/>
            <a:endParaRPr lang="en-US" dirty="0" smtClean="0"/>
          </a:p>
          <a:p>
            <a:pPr lvl="1"/>
            <a:endParaRPr lang="en-US" dirty="0"/>
          </a:p>
        </p:txBody>
      </p:sp>
      <p:graphicFrame>
        <p:nvGraphicFramePr>
          <p:cNvPr id="4" name="Table 3"/>
          <p:cNvGraphicFramePr>
            <a:graphicFrameLocks noGrp="1"/>
          </p:cNvGraphicFramePr>
          <p:nvPr>
            <p:custDataLst>
              <p:tags r:id="rId4"/>
            </p:custDataLst>
            <p:extLst>
              <p:ext uri="{D42A27DB-BD31-4B8C-83A1-F6EECF244321}">
                <p14:modId xmlns:p14="http://schemas.microsoft.com/office/powerpoint/2010/main" val="2172394921"/>
              </p:ext>
            </p:extLst>
          </p:nvPr>
        </p:nvGraphicFramePr>
        <p:xfrm>
          <a:off x="2971800" y="4381993"/>
          <a:ext cx="2667000" cy="2323607"/>
        </p:xfrm>
        <a:graphic>
          <a:graphicData uri="http://schemas.openxmlformats.org/drawingml/2006/table">
            <a:tbl>
              <a:tblPr firstRow="1" firstCol="1" lastRow="1" lastCol="1" bandRow="1" bandCol="1">
                <a:tableStyleId>{5C22544A-7EE6-4342-B048-85BDC9FD1C3A}</a:tableStyleId>
              </a:tblPr>
              <a:tblGrid>
                <a:gridCol w="1219200"/>
                <a:gridCol w="1447800"/>
              </a:tblGrid>
              <a:tr h="283031">
                <a:tc>
                  <a:txBody>
                    <a:bodyPr/>
                    <a:lstStyle/>
                    <a:p>
                      <a:pPr marL="0" marR="0" algn="just">
                        <a:spcBef>
                          <a:spcPts val="0"/>
                        </a:spcBef>
                        <a:spcAft>
                          <a:spcPts val="0"/>
                        </a:spcAft>
                        <a:tabLst>
                          <a:tab pos="0" algn="l"/>
                        </a:tabLst>
                      </a:pPr>
                      <a:r>
                        <a:rPr lang="en-US" sz="1000" dirty="0">
                          <a:effectLst/>
                        </a:rPr>
                        <a:t> </a:t>
                      </a:r>
                      <a:endParaRPr lang="en-US" sz="1000" dirty="0">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71755" marR="71755" algn="ctr">
                        <a:spcBef>
                          <a:spcPts val="0"/>
                        </a:spcBef>
                        <a:spcAft>
                          <a:spcPts val="0"/>
                        </a:spcAft>
                        <a:tabLst>
                          <a:tab pos="0" algn="l"/>
                        </a:tabLst>
                      </a:pPr>
                      <a:r>
                        <a:rPr lang="en-US" sz="1000" dirty="0" smtClean="0">
                          <a:effectLst/>
                          <a:latin typeface="Times New Roman"/>
                          <a:ea typeface="Times New Roman"/>
                        </a:rPr>
                        <a:t>Cost (Initial)</a:t>
                      </a:r>
                      <a:endParaRPr lang="en-US" sz="1000" dirty="0">
                        <a:effectLst/>
                        <a:latin typeface="Times New Roman"/>
                        <a:ea typeface="Times New Roman"/>
                      </a:endParaRPr>
                    </a:p>
                  </a:txBody>
                  <a:tcPr marL="56726" marR="567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28600">
                <a:tc>
                  <a:txBody>
                    <a:bodyPr/>
                    <a:lstStyle/>
                    <a:p>
                      <a:pPr marL="0" marR="0" algn="just">
                        <a:spcBef>
                          <a:spcPts val="0"/>
                        </a:spcBef>
                        <a:spcAft>
                          <a:spcPts val="0"/>
                        </a:spcAft>
                        <a:tabLst>
                          <a:tab pos="0" algn="l"/>
                        </a:tabLst>
                      </a:pPr>
                      <a:r>
                        <a:rPr lang="en-US" sz="1000" b="1" dirty="0" smtClean="0">
                          <a:solidFill>
                            <a:schemeClr val="bg1"/>
                          </a:solidFill>
                          <a:effectLst/>
                        </a:rPr>
                        <a:t>ALERT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GSM/GPRS</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INSAT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Medium</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Interrogated Radio</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METEOBURST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ORBCOMM</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11776">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INMARSAT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Iridium</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VSAT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bl>
          </a:graphicData>
        </a:graphic>
      </p:graphicFrame>
      <p:pic>
        <p:nvPicPr>
          <p:cNvPr id="6" name="Audio 5">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01248621"/>
      </p:ext>
    </p:extLst>
  </p:cSld>
  <p:clrMapOvr>
    <a:masterClrMapping/>
  </p:clrMapOvr>
  <mc:AlternateContent xmlns:mc="http://schemas.openxmlformats.org/markup-compatibility/2006" xmlns:p14="http://schemas.microsoft.com/office/powerpoint/2010/main">
    <mc:Choice Requires="p14">
      <p:transition spd="slow" p14:dur="2000" advTm="56236"/>
    </mc:Choice>
    <mc:Fallback xmlns="">
      <p:transition spd="slow" advTm="56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3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1000" fill="hold"/>
                                        <p:tgtEl>
                                          <p:spTgt spid="4"/>
                                        </p:tgtEl>
                                        <p:attrNameLst>
                                          <p:attrName>ppt_w</p:attrName>
                                        </p:attrNameLst>
                                      </p:cBhvr>
                                      <p:tavLst>
                                        <p:tav tm="0">
                                          <p:val>
                                            <p:fltVal val="0"/>
                                          </p:val>
                                        </p:tav>
                                        <p:tav tm="100000">
                                          <p:val>
                                            <p:strVal val="#ppt_w"/>
                                          </p:val>
                                        </p:tav>
                                      </p:tavLst>
                                    </p:anim>
                                    <p:anim calcmode="lin" valueType="num">
                                      <p:cBhvr>
                                        <p:cTn id="10" dur="1000" fill="hold"/>
                                        <p:tgtEl>
                                          <p:spTgt spid="4"/>
                                        </p:tgtEl>
                                        <p:attrNameLst>
                                          <p:attrName>ppt_h</p:attrName>
                                        </p:attrNameLst>
                                      </p:cBhvr>
                                      <p:tavLst>
                                        <p:tav tm="0">
                                          <p:val>
                                            <p:fltVal val="0"/>
                                          </p:val>
                                        </p:tav>
                                        <p:tav tm="100000">
                                          <p:val>
                                            <p:strVal val="#ppt_h"/>
                                          </p:val>
                                        </p:tav>
                                      </p:tavLst>
                                    </p:anim>
                                    <p:anim calcmode="lin" valueType="num">
                                      <p:cBhvr>
                                        <p:cTn id="11" dur="1000" fill="hold"/>
                                        <p:tgtEl>
                                          <p:spTgt spid="4"/>
                                        </p:tgtEl>
                                        <p:attrNameLst>
                                          <p:attrName>style.rotation</p:attrName>
                                        </p:attrNameLst>
                                      </p:cBhvr>
                                      <p:tavLst>
                                        <p:tav tm="0">
                                          <p:val>
                                            <p:fltVal val="90"/>
                                          </p:val>
                                        </p:tav>
                                        <p:tav tm="100000">
                                          <p:val>
                                            <p:fltVal val="0"/>
                                          </p:val>
                                        </p:tav>
                                      </p:tavLst>
                                    </p:anim>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Factors: Recurring Cost (Use Fee)</a:t>
            </a:r>
            <a:endParaRPr lang="en-US" dirty="0"/>
          </a:p>
        </p:txBody>
      </p:sp>
      <p:sp>
        <p:nvSpPr>
          <p:cNvPr id="3" name="Content Placeholder 2"/>
          <p:cNvSpPr>
            <a:spLocks noGrp="1"/>
          </p:cNvSpPr>
          <p:nvPr>
            <p:ph idx="1"/>
            <p:custDataLst>
              <p:tags r:id="rId3"/>
            </p:custDataLst>
          </p:nvPr>
        </p:nvSpPr>
        <p:spPr>
          <a:xfrm>
            <a:off x="301752" y="1527048"/>
            <a:ext cx="8503920" cy="2359152"/>
          </a:xfrm>
        </p:spPr>
        <p:txBody>
          <a:bodyPr>
            <a:normAutofit fontScale="85000" lnSpcReduction="20000"/>
          </a:bodyPr>
          <a:lstStyle/>
          <a:p>
            <a:r>
              <a:rPr lang="en-US" sz="2700" dirty="0" smtClean="0"/>
              <a:t>There </a:t>
            </a:r>
            <a:r>
              <a:rPr lang="en-US" sz="2700" dirty="0"/>
              <a:t>is an initial cost to installing equipment, and a recurring cost of operating the </a:t>
            </a:r>
            <a:r>
              <a:rPr lang="en-US" sz="2700" dirty="0" smtClean="0"/>
              <a:t>equipment</a:t>
            </a:r>
          </a:p>
          <a:p>
            <a:r>
              <a:rPr lang="en-US" sz="2700" dirty="0" smtClean="0"/>
              <a:t>Some </a:t>
            </a:r>
            <a:r>
              <a:rPr lang="en-US" sz="2700" dirty="0"/>
              <a:t>solutions have user fees, while others do </a:t>
            </a:r>
            <a:r>
              <a:rPr lang="en-US" sz="2700" dirty="0" smtClean="0"/>
              <a:t>not  </a:t>
            </a:r>
          </a:p>
          <a:p>
            <a:pPr lvl="1"/>
            <a:r>
              <a:rPr lang="en-US" sz="2300" dirty="0" smtClean="0"/>
              <a:t>Mobile </a:t>
            </a:r>
            <a:r>
              <a:rPr lang="en-US" sz="2300" dirty="0"/>
              <a:t>phone network </a:t>
            </a:r>
            <a:r>
              <a:rPr lang="en-US" sz="2300" dirty="0" smtClean="0"/>
              <a:t>users must </a:t>
            </a:r>
            <a:r>
              <a:rPr lang="en-US" sz="2300" dirty="0"/>
              <a:t>pay for the use of the </a:t>
            </a:r>
            <a:r>
              <a:rPr lang="en-US" sz="2300" dirty="0" smtClean="0"/>
              <a:t>network  </a:t>
            </a:r>
          </a:p>
          <a:p>
            <a:pPr lvl="1"/>
            <a:r>
              <a:rPr lang="en-US" sz="2300" dirty="0" smtClean="0"/>
              <a:t>Changing </a:t>
            </a:r>
            <a:r>
              <a:rPr lang="en-US" sz="2300" dirty="0"/>
              <a:t>telecommunication methods after the initial installation of equipment can be great, so it is incumbent upon the user to consider recurring fees and the uncertainty of the cost of the technology in the </a:t>
            </a:r>
            <a:r>
              <a:rPr lang="en-US" sz="2300" dirty="0" smtClean="0"/>
              <a:t>future</a:t>
            </a:r>
            <a:endParaRPr lang="en-US" dirty="0" smtClean="0"/>
          </a:p>
          <a:p>
            <a:pPr lvl="1"/>
            <a:endParaRPr lang="en-US" dirty="0" smtClean="0"/>
          </a:p>
          <a:p>
            <a:pPr lvl="1"/>
            <a:endParaRPr lang="en-US" dirty="0" smtClean="0"/>
          </a:p>
          <a:p>
            <a:pPr lvl="1"/>
            <a:endParaRPr lang="en-US" dirty="0" smtClean="0"/>
          </a:p>
          <a:p>
            <a:pPr lvl="1"/>
            <a:endParaRPr lang="en-US" dirty="0"/>
          </a:p>
        </p:txBody>
      </p:sp>
      <p:graphicFrame>
        <p:nvGraphicFramePr>
          <p:cNvPr id="4" name="Table 3"/>
          <p:cNvGraphicFramePr>
            <a:graphicFrameLocks noGrp="1"/>
          </p:cNvGraphicFramePr>
          <p:nvPr>
            <p:custDataLst>
              <p:tags r:id="rId4"/>
            </p:custDataLst>
            <p:extLst>
              <p:ext uri="{D42A27DB-BD31-4B8C-83A1-F6EECF244321}">
                <p14:modId xmlns:p14="http://schemas.microsoft.com/office/powerpoint/2010/main" val="4256341703"/>
              </p:ext>
            </p:extLst>
          </p:nvPr>
        </p:nvGraphicFramePr>
        <p:xfrm>
          <a:off x="3124200" y="4267200"/>
          <a:ext cx="2667000" cy="2323607"/>
        </p:xfrm>
        <a:graphic>
          <a:graphicData uri="http://schemas.openxmlformats.org/drawingml/2006/table">
            <a:tbl>
              <a:tblPr firstRow="1" firstCol="1" lastRow="1" lastCol="1" bandRow="1" bandCol="1">
                <a:tableStyleId>{5C22544A-7EE6-4342-B048-85BDC9FD1C3A}</a:tableStyleId>
              </a:tblPr>
              <a:tblGrid>
                <a:gridCol w="1219200"/>
                <a:gridCol w="1447800"/>
              </a:tblGrid>
              <a:tr h="283031">
                <a:tc>
                  <a:txBody>
                    <a:bodyPr/>
                    <a:lstStyle/>
                    <a:p>
                      <a:pPr marL="0" marR="0" algn="just">
                        <a:spcBef>
                          <a:spcPts val="0"/>
                        </a:spcBef>
                        <a:spcAft>
                          <a:spcPts val="0"/>
                        </a:spcAft>
                        <a:tabLst>
                          <a:tab pos="0" algn="l"/>
                        </a:tabLst>
                      </a:pPr>
                      <a:r>
                        <a:rPr lang="en-US" sz="1000" dirty="0">
                          <a:effectLst/>
                        </a:rPr>
                        <a:t> </a:t>
                      </a:r>
                      <a:endParaRPr lang="en-US" sz="1000" dirty="0">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71755" marR="71755" algn="ctr">
                        <a:spcBef>
                          <a:spcPts val="0"/>
                        </a:spcBef>
                        <a:spcAft>
                          <a:spcPts val="0"/>
                        </a:spcAft>
                        <a:tabLst>
                          <a:tab pos="0" algn="l"/>
                        </a:tabLst>
                      </a:pPr>
                      <a:r>
                        <a:rPr lang="en-US" sz="1000" dirty="0" smtClean="0">
                          <a:effectLst/>
                          <a:latin typeface="Times New Roman"/>
                          <a:ea typeface="Times New Roman"/>
                        </a:rPr>
                        <a:t>Recurring Cost</a:t>
                      </a:r>
                      <a:endParaRPr lang="en-US" sz="1000" dirty="0">
                        <a:effectLst/>
                        <a:latin typeface="Times New Roman"/>
                        <a:ea typeface="Times New Roman"/>
                      </a:endParaRPr>
                    </a:p>
                  </a:txBody>
                  <a:tcPr marL="56726" marR="567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28600">
                <a:tc>
                  <a:txBody>
                    <a:bodyPr/>
                    <a:lstStyle/>
                    <a:p>
                      <a:pPr marL="0" marR="0" algn="just">
                        <a:spcBef>
                          <a:spcPts val="0"/>
                        </a:spcBef>
                        <a:spcAft>
                          <a:spcPts val="0"/>
                        </a:spcAft>
                        <a:tabLst>
                          <a:tab pos="0" algn="l"/>
                        </a:tabLst>
                      </a:pPr>
                      <a:r>
                        <a:rPr lang="en-US" sz="1000" b="1" dirty="0" smtClean="0">
                          <a:solidFill>
                            <a:schemeClr val="bg1"/>
                          </a:solidFill>
                          <a:effectLst/>
                        </a:rPr>
                        <a:t>ALERT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GSM/GPRS</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Medium</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INSAT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Interrogated Radio</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METEOBURST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ORBCOMM</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11776">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INMARSAT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Iridium</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smtClean="0">
                          <a:solidFill>
                            <a:schemeClr val="bg1"/>
                          </a:solidFill>
                          <a:effectLst/>
                          <a:latin typeface="Times New Roman"/>
                          <a:ea typeface="Times New Roman"/>
                        </a:rPr>
                        <a:t>VSAT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Medium</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bl>
          </a:graphicData>
        </a:graphic>
      </p:graphicFrame>
      <p:pic>
        <p:nvPicPr>
          <p:cNvPr id="5" name="Audio 4">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04279829"/>
      </p:ext>
    </p:extLst>
  </p:cSld>
  <p:clrMapOvr>
    <a:masterClrMapping/>
  </p:clrMapOvr>
  <mc:AlternateContent xmlns:mc="http://schemas.openxmlformats.org/markup-compatibility/2006" xmlns:p14="http://schemas.microsoft.com/office/powerpoint/2010/main">
    <mc:Choice Requires="p14">
      <p:transition spd="slow" p14:dur="2000" advTm="55204"/>
    </mc:Choice>
    <mc:Fallback xmlns="">
      <p:transition spd="slow" advTm="55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3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1000" fill="hold"/>
                                        <p:tgtEl>
                                          <p:spTgt spid="4"/>
                                        </p:tgtEl>
                                        <p:attrNameLst>
                                          <p:attrName>ppt_w</p:attrName>
                                        </p:attrNameLst>
                                      </p:cBhvr>
                                      <p:tavLst>
                                        <p:tav tm="0">
                                          <p:val>
                                            <p:fltVal val="0"/>
                                          </p:val>
                                        </p:tav>
                                        <p:tav tm="100000">
                                          <p:val>
                                            <p:strVal val="#ppt_w"/>
                                          </p:val>
                                        </p:tav>
                                      </p:tavLst>
                                    </p:anim>
                                    <p:anim calcmode="lin" valueType="num">
                                      <p:cBhvr>
                                        <p:cTn id="10" dur="1000" fill="hold"/>
                                        <p:tgtEl>
                                          <p:spTgt spid="4"/>
                                        </p:tgtEl>
                                        <p:attrNameLst>
                                          <p:attrName>ppt_h</p:attrName>
                                        </p:attrNameLst>
                                      </p:cBhvr>
                                      <p:tavLst>
                                        <p:tav tm="0">
                                          <p:val>
                                            <p:fltVal val="0"/>
                                          </p:val>
                                        </p:tav>
                                        <p:tav tm="100000">
                                          <p:val>
                                            <p:strVal val="#ppt_h"/>
                                          </p:val>
                                        </p:tav>
                                      </p:tavLst>
                                    </p:anim>
                                    <p:anim calcmode="lin" valueType="num">
                                      <p:cBhvr>
                                        <p:cTn id="11" dur="1000" fill="hold"/>
                                        <p:tgtEl>
                                          <p:spTgt spid="4"/>
                                        </p:tgtEl>
                                        <p:attrNameLst>
                                          <p:attrName>style.rotation</p:attrName>
                                        </p:attrNameLst>
                                      </p:cBhvr>
                                      <p:tavLst>
                                        <p:tav tm="0">
                                          <p:val>
                                            <p:fltVal val="90"/>
                                          </p:val>
                                        </p:tav>
                                        <p:tav tm="100000">
                                          <p:val>
                                            <p:fltVal val="0"/>
                                          </p:val>
                                        </p:tav>
                                      </p:tavLst>
                                    </p:anim>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smtClean="0"/>
              <a:t>Overview</a:t>
            </a:r>
            <a:endParaRPr lang="en-US" dirty="0"/>
          </a:p>
        </p:txBody>
      </p:sp>
      <p:sp>
        <p:nvSpPr>
          <p:cNvPr id="3" name="Content Placeholder 2"/>
          <p:cNvSpPr>
            <a:spLocks noGrp="1"/>
          </p:cNvSpPr>
          <p:nvPr>
            <p:ph idx="1"/>
            <p:custDataLst>
              <p:tags r:id="rId3"/>
            </p:custDataLst>
          </p:nvPr>
        </p:nvSpPr>
        <p:spPr>
          <a:xfrm>
            <a:off x="457200" y="1752600"/>
            <a:ext cx="8229600" cy="4876800"/>
          </a:xfrm>
        </p:spPr>
        <p:txBody>
          <a:bodyPr>
            <a:normAutofit/>
          </a:bodyPr>
          <a:lstStyle/>
          <a:p>
            <a:r>
              <a:rPr lang="en-US" dirty="0" smtClean="0"/>
              <a:t>Types</a:t>
            </a:r>
          </a:p>
          <a:p>
            <a:pPr lvl="1"/>
            <a:r>
              <a:rPr lang="en-US" dirty="0" smtClean="0"/>
              <a:t>Terrestrial-based solutions</a:t>
            </a:r>
          </a:p>
          <a:p>
            <a:pPr lvl="2"/>
            <a:r>
              <a:rPr lang="en-US" dirty="0" smtClean="0"/>
              <a:t>ALERT Radio</a:t>
            </a:r>
          </a:p>
          <a:p>
            <a:pPr lvl="2"/>
            <a:r>
              <a:rPr lang="en-US" dirty="0" smtClean="0"/>
              <a:t>Interrogated radio</a:t>
            </a:r>
          </a:p>
          <a:p>
            <a:pPr lvl="2"/>
            <a:r>
              <a:rPr lang="en-US" dirty="0" smtClean="0"/>
              <a:t>GSM/ GPRS</a:t>
            </a:r>
          </a:p>
          <a:p>
            <a:pPr lvl="1"/>
            <a:r>
              <a:rPr lang="en-US" dirty="0" smtClean="0"/>
              <a:t>METEOBURST</a:t>
            </a:r>
          </a:p>
          <a:p>
            <a:pPr lvl="1"/>
            <a:r>
              <a:rPr lang="en-US" dirty="0" smtClean="0"/>
              <a:t>Satellite-based solutions</a:t>
            </a:r>
          </a:p>
          <a:p>
            <a:pPr lvl="2"/>
            <a:r>
              <a:rPr lang="en-US" dirty="0" smtClean="0"/>
              <a:t>ORBCOMM</a:t>
            </a:r>
          </a:p>
          <a:p>
            <a:pPr lvl="2"/>
            <a:r>
              <a:rPr lang="en-US" dirty="0" smtClean="0"/>
              <a:t>Iridium</a:t>
            </a:r>
          </a:p>
          <a:p>
            <a:pPr lvl="2"/>
            <a:r>
              <a:rPr lang="en-US" dirty="0" smtClean="0"/>
              <a:t>INMARSAT</a:t>
            </a:r>
          </a:p>
          <a:p>
            <a:pPr lvl="2"/>
            <a:r>
              <a:rPr lang="en-US" dirty="0" smtClean="0"/>
              <a:t>INSAT</a:t>
            </a:r>
          </a:p>
          <a:p>
            <a:pPr lvl="2"/>
            <a:r>
              <a:rPr lang="en-US" dirty="0" smtClean="0"/>
              <a:t>VSAT</a:t>
            </a:r>
          </a:p>
          <a:p>
            <a:pPr lvl="1"/>
            <a:endParaRPr lang="en-US" dirty="0" smtClean="0"/>
          </a:p>
          <a:p>
            <a:pPr lvl="1"/>
            <a:endParaRPr lang="en-US" dirty="0" smtClean="0"/>
          </a:p>
          <a:p>
            <a:pPr lvl="1"/>
            <a:endParaRPr lang="en-US" dirty="0" smtClean="0"/>
          </a:p>
          <a:p>
            <a:pPr lvl="1"/>
            <a:endParaRPr lang="en-US" dirty="0" smtClean="0"/>
          </a:p>
          <a:p>
            <a:pPr lvl="1"/>
            <a:endParaRPr lang="en-US" dirty="0"/>
          </a:p>
        </p:txBody>
      </p:sp>
      <p:pic>
        <p:nvPicPr>
          <p:cNvPr id="6" name="Audio 5">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81180245"/>
      </p:ext>
    </p:extLst>
  </p:cSld>
  <p:clrMapOvr>
    <a:masterClrMapping/>
  </p:clrMapOvr>
  <mc:AlternateContent xmlns:mc="http://schemas.openxmlformats.org/markup-compatibility/2006" xmlns:p14="http://schemas.microsoft.com/office/powerpoint/2010/main">
    <mc:Choice Requires="p14">
      <p:transition spd="slow" p14:dur="2000" advTm="38146"/>
    </mc:Choice>
    <mc:Fallback xmlns="">
      <p:transition spd="slow" advTm="38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Factors: Data Distribution</a:t>
            </a:r>
            <a:endParaRPr lang="en-US" dirty="0"/>
          </a:p>
        </p:txBody>
      </p:sp>
      <p:sp>
        <p:nvSpPr>
          <p:cNvPr id="3" name="Content Placeholder 2"/>
          <p:cNvSpPr>
            <a:spLocks noGrp="1"/>
          </p:cNvSpPr>
          <p:nvPr>
            <p:ph idx="1"/>
            <p:custDataLst>
              <p:tags r:id="rId3"/>
            </p:custDataLst>
          </p:nvPr>
        </p:nvSpPr>
        <p:spPr>
          <a:xfrm>
            <a:off x="301752" y="1447800"/>
            <a:ext cx="8503920" cy="2438400"/>
          </a:xfrm>
        </p:spPr>
        <p:txBody>
          <a:bodyPr>
            <a:normAutofit fontScale="92500" lnSpcReduction="20000"/>
          </a:bodyPr>
          <a:lstStyle/>
          <a:p>
            <a:r>
              <a:rPr lang="en-US" dirty="0" smtClean="0"/>
              <a:t>It </a:t>
            </a:r>
            <a:r>
              <a:rPr lang="en-US" dirty="0"/>
              <a:t>is often an advantage to employ a real-time data relay system that inherently provides data distribution through the method it uses to provide data </a:t>
            </a:r>
            <a:r>
              <a:rPr lang="en-US" dirty="0" smtClean="0"/>
              <a:t>relay </a:t>
            </a:r>
          </a:p>
          <a:p>
            <a:r>
              <a:rPr lang="en-US" dirty="0" smtClean="0"/>
              <a:t>Good Data Distribution:</a:t>
            </a:r>
          </a:p>
          <a:p>
            <a:pPr lvl="1"/>
            <a:r>
              <a:rPr lang="en-US" dirty="0" smtClean="0"/>
              <a:t>INSAT</a:t>
            </a:r>
            <a:r>
              <a:rPr lang="en-US" dirty="0"/>
              <a:t>, where data from all users is transmitted from space to all points in India.  All one needs is a satellite ground </a:t>
            </a:r>
            <a:r>
              <a:rPr lang="en-US" dirty="0" smtClean="0"/>
              <a:t>station</a:t>
            </a:r>
          </a:p>
          <a:p>
            <a:r>
              <a:rPr lang="en-US" dirty="0" smtClean="0"/>
              <a:t>Difficult </a:t>
            </a:r>
            <a:r>
              <a:rPr lang="en-US" smtClean="0"/>
              <a:t>Data Distribution:</a:t>
            </a:r>
            <a:endParaRPr lang="en-US" dirty="0" smtClean="0"/>
          </a:p>
          <a:p>
            <a:pPr lvl="1"/>
            <a:r>
              <a:rPr lang="en-US" dirty="0" smtClean="0"/>
              <a:t>Terrestrial </a:t>
            </a:r>
            <a:r>
              <a:rPr lang="en-US" dirty="0"/>
              <a:t>based radio system, and </a:t>
            </a:r>
            <a:r>
              <a:rPr lang="en-US" dirty="0" smtClean="0"/>
              <a:t>GSM/GPRS</a:t>
            </a:r>
          </a:p>
          <a:p>
            <a:pPr lvl="1"/>
            <a:endParaRPr lang="en-US" dirty="0" smtClean="0"/>
          </a:p>
          <a:p>
            <a:pPr lvl="1"/>
            <a:endParaRPr lang="en-US" dirty="0" smtClean="0"/>
          </a:p>
          <a:p>
            <a:pPr marL="274320" lvl="1" indent="0">
              <a:buNone/>
            </a:pPr>
            <a:endParaRPr lang="en-US" dirty="0"/>
          </a:p>
        </p:txBody>
      </p:sp>
      <p:graphicFrame>
        <p:nvGraphicFramePr>
          <p:cNvPr id="6" name="Table 5"/>
          <p:cNvGraphicFramePr>
            <a:graphicFrameLocks noGrp="1"/>
          </p:cNvGraphicFramePr>
          <p:nvPr>
            <p:custDataLst>
              <p:tags r:id="rId4"/>
            </p:custDataLst>
            <p:extLst>
              <p:ext uri="{D42A27DB-BD31-4B8C-83A1-F6EECF244321}">
                <p14:modId xmlns:p14="http://schemas.microsoft.com/office/powerpoint/2010/main" val="3540406669"/>
              </p:ext>
            </p:extLst>
          </p:nvPr>
        </p:nvGraphicFramePr>
        <p:xfrm>
          <a:off x="3276600" y="4114800"/>
          <a:ext cx="2667000" cy="2323607"/>
        </p:xfrm>
        <a:graphic>
          <a:graphicData uri="http://schemas.openxmlformats.org/drawingml/2006/table">
            <a:tbl>
              <a:tblPr firstRow="1" firstCol="1" lastRow="1" lastCol="1" bandRow="1" bandCol="1">
                <a:tableStyleId>{5C22544A-7EE6-4342-B048-85BDC9FD1C3A}</a:tableStyleId>
              </a:tblPr>
              <a:tblGrid>
                <a:gridCol w="1219200"/>
                <a:gridCol w="1447800"/>
              </a:tblGrid>
              <a:tr h="283031">
                <a:tc>
                  <a:txBody>
                    <a:bodyPr/>
                    <a:lstStyle/>
                    <a:p>
                      <a:pPr marL="0" marR="0" algn="just">
                        <a:spcBef>
                          <a:spcPts val="0"/>
                        </a:spcBef>
                        <a:spcAft>
                          <a:spcPts val="0"/>
                        </a:spcAft>
                        <a:tabLst>
                          <a:tab pos="0" algn="l"/>
                        </a:tabLst>
                      </a:pPr>
                      <a:r>
                        <a:rPr lang="en-US" sz="1000" dirty="0">
                          <a:effectLst/>
                        </a:rPr>
                        <a:t> </a:t>
                      </a:r>
                      <a:endParaRPr lang="en-US" sz="1000" dirty="0">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71755" marR="71755" algn="ctr">
                        <a:spcBef>
                          <a:spcPts val="0"/>
                        </a:spcBef>
                        <a:spcAft>
                          <a:spcPts val="0"/>
                        </a:spcAft>
                        <a:tabLst>
                          <a:tab pos="0" algn="l"/>
                        </a:tabLst>
                      </a:pPr>
                      <a:r>
                        <a:rPr lang="en-US" sz="1000" dirty="0" smtClean="0">
                          <a:effectLst/>
                          <a:latin typeface="Times New Roman"/>
                          <a:ea typeface="Times New Roman"/>
                        </a:rPr>
                        <a:t>Data Distribution</a:t>
                      </a:r>
                      <a:endParaRPr lang="en-US" sz="1000" dirty="0">
                        <a:effectLst/>
                        <a:latin typeface="Times New Roman"/>
                        <a:ea typeface="Times New Roman"/>
                      </a:endParaRPr>
                    </a:p>
                  </a:txBody>
                  <a:tcPr marL="56726" marR="567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28600">
                <a:tc>
                  <a:txBody>
                    <a:bodyPr/>
                    <a:lstStyle/>
                    <a:p>
                      <a:pPr marL="0" marR="0" algn="just">
                        <a:spcBef>
                          <a:spcPts val="0"/>
                        </a:spcBef>
                        <a:spcAft>
                          <a:spcPts val="0"/>
                        </a:spcAft>
                        <a:tabLst>
                          <a:tab pos="0" algn="l"/>
                        </a:tabLst>
                      </a:pPr>
                      <a:r>
                        <a:rPr lang="en-US" sz="1000" b="1" dirty="0" smtClean="0">
                          <a:solidFill>
                            <a:schemeClr val="bg1"/>
                          </a:solidFill>
                          <a:effectLst/>
                        </a:rPr>
                        <a:t>ALERT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GSM/GPRS</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Medium</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INSAT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Interrogated Radio</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METEOBURST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ORBCOMM</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11776">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INMARSAT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Iridium</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smtClean="0">
                          <a:solidFill>
                            <a:schemeClr val="bg1"/>
                          </a:solidFill>
                          <a:effectLst/>
                          <a:latin typeface="Times New Roman"/>
                          <a:ea typeface="Times New Roman"/>
                        </a:rPr>
                        <a:t>VSAT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Medium</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bl>
          </a:graphicData>
        </a:graphic>
      </p:graphicFrame>
      <p:sp>
        <p:nvSpPr>
          <p:cNvPr id="9" name="Content Placeholder 2"/>
          <p:cNvSpPr txBox="1">
            <a:spLocks/>
          </p:cNvSpPr>
          <p:nvPr>
            <p:custDataLst>
              <p:tags r:id="rId5"/>
            </p:custDataLst>
          </p:nvPr>
        </p:nvSpPr>
        <p:spPr>
          <a:xfrm>
            <a:off x="4706112" y="1146048"/>
            <a:ext cx="8503920" cy="2054352"/>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lvl="1">
              <a:buClr>
                <a:srgbClr val="93A299"/>
              </a:buClr>
            </a:pPr>
            <a:endParaRPr lang="en-US" dirty="0" smtClean="0">
              <a:solidFill>
                <a:srgbClr val="292934"/>
              </a:solidFill>
            </a:endParaRPr>
          </a:p>
          <a:p>
            <a:pPr lvl="1">
              <a:buClr>
                <a:srgbClr val="93A299"/>
              </a:buClr>
            </a:pPr>
            <a:endParaRPr lang="en-US" dirty="0" smtClean="0">
              <a:solidFill>
                <a:srgbClr val="292934"/>
              </a:solidFill>
            </a:endParaRPr>
          </a:p>
          <a:p>
            <a:pPr marL="274320" lvl="1" indent="0">
              <a:buClr>
                <a:srgbClr val="93A299"/>
              </a:buClr>
              <a:buFont typeface="Wingdings 2"/>
              <a:buNone/>
            </a:pPr>
            <a:endParaRPr lang="en-US" dirty="0">
              <a:solidFill>
                <a:srgbClr val="292934"/>
              </a:solidFill>
            </a:endParaRPr>
          </a:p>
        </p:txBody>
      </p:sp>
      <p:pic>
        <p:nvPicPr>
          <p:cNvPr id="4" name="Audio 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78520386"/>
      </p:ext>
    </p:extLst>
  </p:cSld>
  <p:clrMapOvr>
    <a:masterClrMapping/>
  </p:clrMapOvr>
  <mc:AlternateContent xmlns:mc="http://schemas.openxmlformats.org/markup-compatibility/2006" xmlns:p14="http://schemas.microsoft.com/office/powerpoint/2010/main">
    <mc:Choice Requires="p14">
      <p:transition spd="slow" p14:dur="2000" advTm="39144"/>
    </mc:Choice>
    <mc:Fallback xmlns="">
      <p:transition spd="slow" advTm="39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Factors: Latency</a:t>
            </a:r>
            <a:endParaRPr lang="en-US" dirty="0"/>
          </a:p>
        </p:txBody>
      </p:sp>
      <p:graphicFrame>
        <p:nvGraphicFramePr>
          <p:cNvPr id="7" name="Table 6"/>
          <p:cNvGraphicFramePr>
            <a:graphicFrameLocks noGrp="1"/>
          </p:cNvGraphicFramePr>
          <p:nvPr>
            <p:custDataLst>
              <p:tags r:id="rId3"/>
            </p:custDataLst>
            <p:extLst>
              <p:ext uri="{D42A27DB-BD31-4B8C-83A1-F6EECF244321}">
                <p14:modId xmlns:p14="http://schemas.microsoft.com/office/powerpoint/2010/main" val="144310139"/>
              </p:ext>
            </p:extLst>
          </p:nvPr>
        </p:nvGraphicFramePr>
        <p:xfrm>
          <a:off x="3124200" y="4267200"/>
          <a:ext cx="2667000" cy="2323607"/>
        </p:xfrm>
        <a:graphic>
          <a:graphicData uri="http://schemas.openxmlformats.org/drawingml/2006/table">
            <a:tbl>
              <a:tblPr firstRow="1" firstCol="1" lastRow="1" lastCol="1" bandRow="1" bandCol="1">
                <a:tableStyleId>{5C22544A-7EE6-4342-B048-85BDC9FD1C3A}</a:tableStyleId>
              </a:tblPr>
              <a:tblGrid>
                <a:gridCol w="1219200"/>
                <a:gridCol w="1447800"/>
              </a:tblGrid>
              <a:tr h="283031">
                <a:tc>
                  <a:txBody>
                    <a:bodyPr/>
                    <a:lstStyle/>
                    <a:p>
                      <a:pPr marL="0" marR="0" algn="just">
                        <a:spcBef>
                          <a:spcPts val="0"/>
                        </a:spcBef>
                        <a:spcAft>
                          <a:spcPts val="0"/>
                        </a:spcAft>
                        <a:tabLst>
                          <a:tab pos="0" algn="l"/>
                        </a:tabLst>
                      </a:pPr>
                      <a:r>
                        <a:rPr lang="en-US" sz="1000" dirty="0">
                          <a:effectLst/>
                        </a:rPr>
                        <a:t> </a:t>
                      </a:r>
                      <a:endParaRPr lang="en-US" sz="1000" dirty="0">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71755" marR="71755" algn="ctr">
                        <a:spcBef>
                          <a:spcPts val="0"/>
                        </a:spcBef>
                        <a:spcAft>
                          <a:spcPts val="0"/>
                        </a:spcAft>
                        <a:tabLst>
                          <a:tab pos="0" algn="l"/>
                        </a:tabLst>
                      </a:pPr>
                      <a:r>
                        <a:rPr lang="en-US" sz="1000" dirty="0" smtClean="0">
                          <a:effectLst/>
                          <a:latin typeface="Times New Roman"/>
                          <a:ea typeface="Times New Roman"/>
                        </a:rPr>
                        <a:t>Latency</a:t>
                      </a:r>
                      <a:endParaRPr lang="en-US" sz="1000" dirty="0">
                        <a:effectLst/>
                        <a:latin typeface="Times New Roman"/>
                        <a:ea typeface="Times New Roman"/>
                      </a:endParaRPr>
                    </a:p>
                  </a:txBody>
                  <a:tcPr marL="56726" marR="567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28600">
                <a:tc>
                  <a:txBody>
                    <a:bodyPr/>
                    <a:lstStyle/>
                    <a:p>
                      <a:pPr marL="0" marR="0" algn="just">
                        <a:spcBef>
                          <a:spcPts val="0"/>
                        </a:spcBef>
                        <a:spcAft>
                          <a:spcPts val="0"/>
                        </a:spcAft>
                        <a:tabLst>
                          <a:tab pos="0" algn="l"/>
                        </a:tabLst>
                      </a:pPr>
                      <a:r>
                        <a:rPr lang="en-US" sz="1000" b="1" dirty="0" smtClean="0">
                          <a:solidFill>
                            <a:schemeClr val="bg1"/>
                          </a:solidFill>
                          <a:effectLst/>
                        </a:rPr>
                        <a:t>ALERT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GSM/GPRS</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INSAT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Interrogated Radio</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METEOBURST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Medium</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ORBCOMM</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11776">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INMARSAT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Iridium</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smtClean="0">
                          <a:solidFill>
                            <a:schemeClr val="bg1"/>
                          </a:solidFill>
                          <a:effectLst/>
                          <a:latin typeface="Times New Roman"/>
                          <a:ea typeface="Times New Roman"/>
                        </a:rPr>
                        <a:t>VSAT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bl>
          </a:graphicData>
        </a:graphic>
      </p:graphicFrame>
      <p:sp>
        <p:nvSpPr>
          <p:cNvPr id="9" name="Content Placeholder 2"/>
          <p:cNvSpPr txBox="1">
            <a:spLocks/>
          </p:cNvSpPr>
          <p:nvPr>
            <p:custDataLst>
              <p:tags r:id="rId4"/>
            </p:custDataLst>
          </p:nvPr>
        </p:nvSpPr>
        <p:spPr>
          <a:xfrm>
            <a:off x="4706112" y="1146048"/>
            <a:ext cx="8503920" cy="2054352"/>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lvl="1">
              <a:buClr>
                <a:srgbClr val="93A299"/>
              </a:buClr>
            </a:pPr>
            <a:endParaRPr lang="en-US" dirty="0" smtClean="0">
              <a:solidFill>
                <a:srgbClr val="292934"/>
              </a:solidFill>
            </a:endParaRPr>
          </a:p>
          <a:p>
            <a:pPr lvl="1">
              <a:buClr>
                <a:srgbClr val="93A299"/>
              </a:buClr>
            </a:pPr>
            <a:endParaRPr lang="en-US" dirty="0" smtClean="0">
              <a:solidFill>
                <a:srgbClr val="292934"/>
              </a:solidFill>
            </a:endParaRPr>
          </a:p>
          <a:p>
            <a:pPr marL="274320" lvl="1" indent="0">
              <a:buClr>
                <a:srgbClr val="93A299"/>
              </a:buClr>
              <a:buFont typeface="Wingdings 2"/>
              <a:buNone/>
            </a:pPr>
            <a:endParaRPr lang="en-US" dirty="0">
              <a:solidFill>
                <a:srgbClr val="292934"/>
              </a:solidFill>
            </a:endParaRPr>
          </a:p>
        </p:txBody>
      </p:sp>
      <p:sp>
        <p:nvSpPr>
          <p:cNvPr id="10" name="Content Placeholder 2"/>
          <p:cNvSpPr txBox="1">
            <a:spLocks/>
          </p:cNvSpPr>
          <p:nvPr>
            <p:custDataLst>
              <p:tags r:id="rId5"/>
            </p:custDataLst>
          </p:nvPr>
        </p:nvSpPr>
        <p:spPr>
          <a:xfrm>
            <a:off x="457200" y="1409700"/>
            <a:ext cx="8305800" cy="2933700"/>
          </a:xfrm>
          <a:prstGeom prst="rect">
            <a:avLst/>
          </a:prstGeom>
        </p:spPr>
        <p:txBody>
          <a:bodyPr vert="horz">
            <a:normAutofit fontScale="775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Clr>
                <a:srgbClr val="93A299"/>
              </a:buClr>
            </a:pPr>
            <a:r>
              <a:rPr lang="en-US" dirty="0" smtClean="0">
                <a:solidFill>
                  <a:srgbClr val="292934"/>
                </a:solidFill>
              </a:rPr>
              <a:t>Latency </a:t>
            </a:r>
            <a:r>
              <a:rPr lang="en-US" dirty="0">
                <a:solidFill>
                  <a:srgbClr val="292934"/>
                </a:solidFill>
              </a:rPr>
              <a:t>in hydrometric data systems has to do with the delay from the time the data is measured to the time it is received by the user </a:t>
            </a:r>
          </a:p>
          <a:p>
            <a:pPr>
              <a:buClr>
                <a:srgbClr val="93A299"/>
              </a:buClr>
            </a:pPr>
            <a:r>
              <a:rPr lang="en-US" dirty="0">
                <a:solidFill>
                  <a:srgbClr val="292934"/>
                </a:solidFill>
              </a:rPr>
              <a:t>Institutions that have a public safety mission generally require the least latency, as increased latency reduces the lead time to react to a given situation</a:t>
            </a:r>
          </a:p>
          <a:p>
            <a:pPr>
              <a:buClr>
                <a:srgbClr val="93A299"/>
              </a:buClr>
            </a:pPr>
            <a:r>
              <a:rPr lang="en-US" dirty="0">
                <a:solidFill>
                  <a:srgbClr val="292934"/>
                </a:solidFill>
              </a:rPr>
              <a:t>Institutions that are tasked to monitor flash floods, tsunami, or other natural threats to the population and industry are examples of systems that require low latency </a:t>
            </a:r>
          </a:p>
          <a:p>
            <a:pPr>
              <a:buClr>
                <a:srgbClr val="93A299"/>
              </a:buClr>
            </a:pPr>
            <a:r>
              <a:rPr lang="en-US" dirty="0">
                <a:solidFill>
                  <a:srgbClr val="292934"/>
                </a:solidFill>
              </a:rPr>
              <a:t>Most hydrometric data relay solutions have very little delay from the time of data collection to reception by the user </a:t>
            </a:r>
          </a:p>
          <a:p>
            <a:pPr lvl="1">
              <a:buClr>
                <a:srgbClr val="93A299"/>
              </a:buClr>
            </a:pPr>
            <a:endParaRPr lang="en-US" dirty="0">
              <a:solidFill>
                <a:srgbClr val="292934"/>
              </a:solidFill>
            </a:endParaRPr>
          </a:p>
          <a:p>
            <a:pPr lvl="1">
              <a:buClr>
                <a:srgbClr val="93A299"/>
              </a:buClr>
            </a:pPr>
            <a:endParaRPr lang="en-US" dirty="0">
              <a:solidFill>
                <a:srgbClr val="292934"/>
              </a:solidFill>
            </a:endParaRPr>
          </a:p>
          <a:p>
            <a:pPr lvl="1">
              <a:buClr>
                <a:srgbClr val="93A299"/>
              </a:buClr>
            </a:pPr>
            <a:endParaRPr lang="en-US" dirty="0" smtClean="0">
              <a:solidFill>
                <a:srgbClr val="292934"/>
              </a:solidFill>
            </a:endParaRPr>
          </a:p>
          <a:p>
            <a:pPr lvl="1">
              <a:buClr>
                <a:srgbClr val="93A299"/>
              </a:buClr>
            </a:pPr>
            <a:endParaRPr lang="en-US" dirty="0" smtClean="0">
              <a:solidFill>
                <a:srgbClr val="292934"/>
              </a:solidFill>
            </a:endParaRPr>
          </a:p>
          <a:p>
            <a:pPr marL="274320" lvl="1" indent="0">
              <a:buClr>
                <a:srgbClr val="93A299"/>
              </a:buClr>
              <a:buFont typeface="Wingdings 2"/>
              <a:buNone/>
            </a:pPr>
            <a:endParaRPr lang="en-US" dirty="0">
              <a:solidFill>
                <a:srgbClr val="292934"/>
              </a:solidFill>
            </a:endParaRPr>
          </a:p>
        </p:txBody>
      </p:sp>
      <p:pic>
        <p:nvPicPr>
          <p:cNvPr id="3" name="Audio 2">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20206011"/>
      </p:ext>
    </p:extLst>
  </p:cSld>
  <p:clrMapOvr>
    <a:masterClrMapping/>
  </p:clrMapOvr>
  <mc:AlternateContent xmlns:mc="http://schemas.openxmlformats.org/markup-compatibility/2006" xmlns:p14="http://schemas.microsoft.com/office/powerpoint/2010/main">
    <mc:Choice Requires="p14">
      <p:transition spd="slow" p14:dur="2000" advTm="46910"/>
    </mc:Choice>
    <mc:Fallback xmlns="">
      <p:transition spd="slow" advTm="46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3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1000" fill="hold"/>
                                        <p:tgtEl>
                                          <p:spTgt spid="7"/>
                                        </p:tgtEl>
                                        <p:attrNameLst>
                                          <p:attrName>ppt_w</p:attrName>
                                        </p:attrNameLst>
                                      </p:cBhvr>
                                      <p:tavLst>
                                        <p:tav tm="0">
                                          <p:val>
                                            <p:fltVal val="0"/>
                                          </p:val>
                                        </p:tav>
                                        <p:tav tm="100000">
                                          <p:val>
                                            <p:strVal val="#ppt_w"/>
                                          </p:val>
                                        </p:tav>
                                      </p:tavLst>
                                    </p:anim>
                                    <p:anim calcmode="lin" valueType="num">
                                      <p:cBhvr>
                                        <p:cTn id="10" dur="1000" fill="hold"/>
                                        <p:tgtEl>
                                          <p:spTgt spid="7"/>
                                        </p:tgtEl>
                                        <p:attrNameLst>
                                          <p:attrName>ppt_h</p:attrName>
                                        </p:attrNameLst>
                                      </p:cBhvr>
                                      <p:tavLst>
                                        <p:tav tm="0">
                                          <p:val>
                                            <p:fltVal val="0"/>
                                          </p:val>
                                        </p:tav>
                                        <p:tav tm="100000">
                                          <p:val>
                                            <p:strVal val="#ppt_h"/>
                                          </p:val>
                                        </p:tav>
                                      </p:tavLst>
                                    </p:anim>
                                    <p:anim calcmode="lin" valueType="num">
                                      <p:cBhvr>
                                        <p:cTn id="11" dur="1000" fill="hold"/>
                                        <p:tgtEl>
                                          <p:spTgt spid="7"/>
                                        </p:tgtEl>
                                        <p:attrNameLst>
                                          <p:attrName>style.rotation</p:attrName>
                                        </p:attrNameLst>
                                      </p:cBhvr>
                                      <p:tavLst>
                                        <p:tav tm="0">
                                          <p:val>
                                            <p:fltVal val="90"/>
                                          </p:val>
                                        </p:tav>
                                        <p:tav tm="100000">
                                          <p:val>
                                            <p:fltVal val="0"/>
                                          </p:val>
                                        </p:tav>
                                      </p:tavLst>
                                    </p:anim>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smtClean="0"/>
              <a:t>Factors: </a:t>
            </a:r>
            <a:r>
              <a:rPr lang="en-US" dirty="0" smtClean="0"/>
              <a:t>Maintenance</a:t>
            </a:r>
            <a:endParaRPr lang="en-US" dirty="0"/>
          </a:p>
        </p:txBody>
      </p:sp>
      <p:sp>
        <p:nvSpPr>
          <p:cNvPr id="3" name="Content Placeholder 2"/>
          <p:cNvSpPr>
            <a:spLocks noGrp="1"/>
          </p:cNvSpPr>
          <p:nvPr>
            <p:ph idx="1"/>
            <p:custDataLst>
              <p:tags r:id="rId3"/>
            </p:custDataLst>
          </p:nvPr>
        </p:nvSpPr>
        <p:spPr>
          <a:xfrm>
            <a:off x="301752" y="1527048"/>
            <a:ext cx="8503920" cy="2816352"/>
          </a:xfrm>
        </p:spPr>
        <p:txBody>
          <a:bodyPr>
            <a:normAutofit fontScale="92500" lnSpcReduction="10000"/>
          </a:bodyPr>
          <a:lstStyle/>
          <a:p>
            <a:r>
              <a:rPr lang="en-US" sz="2700" dirty="0" smtClean="0"/>
              <a:t>Some </a:t>
            </a:r>
            <a:r>
              <a:rPr lang="en-US" sz="2700" dirty="0"/>
              <a:t>hydrometric systems have greater exposure to substantial maintenance </a:t>
            </a:r>
            <a:r>
              <a:rPr lang="en-US" sz="2700" dirty="0" smtClean="0"/>
              <a:t>issues</a:t>
            </a:r>
          </a:p>
          <a:p>
            <a:r>
              <a:rPr lang="en-US" sz="2700" dirty="0" smtClean="0"/>
              <a:t>High Maintenance</a:t>
            </a:r>
          </a:p>
          <a:p>
            <a:pPr lvl="1"/>
            <a:r>
              <a:rPr lang="en-US" sz="2300" dirty="0" smtClean="0"/>
              <a:t>Terrestrial </a:t>
            </a:r>
            <a:r>
              <a:rPr lang="en-US" sz="2300" dirty="0"/>
              <a:t>radio system that relies upon a series of radio towers where equipment is mounted to help relay </a:t>
            </a:r>
            <a:r>
              <a:rPr lang="en-US" sz="2300" dirty="0" smtClean="0"/>
              <a:t>data</a:t>
            </a:r>
          </a:p>
          <a:p>
            <a:r>
              <a:rPr lang="en-US" sz="2700" dirty="0" smtClean="0"/>
              <a:t>Low Maintenance</a:t>
            </a:r>
          </a:p>
          <a:p>
            <a:pPr lvl="1"/>
            <a:r>
              <a:rPr lang="en-US" sz="2300" dirty="0" smtClean="0"/>
              <a:t>GSM/GPRS </a:t>
            </a:r>
            <a:r>
              <a:rPr lang="en-US" sz="2300" dirty="0"/>
              <a:t>and the INSAT data collection </a:t>
            </a:r>
            <a:r>
              <a:rPr lang="en-US" sz="2300" dirty="0" smtClean="0"/>
              <a:t>system</a:t>
            </a:r>
          </a:p>
          <a:p>
            <a:pPr lvl="1"/>
            <a:endParaRPr lang="en-US" dirty="0"/>
          </a:p>
          <a:p>
            <a:pPr lvl="1"/>
            <a:endParaRPr lang="en-US" dirty="0" smtClean="0"/>
          </a:p>
          <a:p>
            <a:pPr lvl="1"/>
            <a:endParaRPr lang="en-US" dirty="0" smtClean="0"/>
          </a:p>
          <a:p>
            <a:pPr lvl="1"/>
            <a:endParaRPr lang="en-US" dirty="0"/>
          </a:p>
        </p:txBody>
      </p:sp>
      <p:graphicFrame>
        <p:nvGraphicFramePr>
          <p:cNvPr id="4" name="Table 3"/>
          <p:cNvGraphicFramePr>
            <a:graphicFrameLocks noGrp="1"/>
          </p:cNvGraphicFramePr>
          <p:nvPr>
            <p:custDataLst>
              <p:tags r:id="rId4"/>
            </p:custDataLst>
            <p:extLst>
              <p:ext uri="{D42A27DB-BD31-4B8C-83A1-F6EECF244321}">
                <p14:modId xmlns:p14="http://schemas.microsoft.com/office/powerpoint/2010/main" val="1690354618"/>
              </p:ext>
            </p:extLst>
          </p:nvPr>
        </p:nvGraphicFramePr>
        <p:xfrm>
          <a:off x="3276600" y="4343400"/>
          <a:ext cx="2667000" cy="2323607"/>
        </p:xfrm>
        <a:graphic>
          <a:graphicData uri="http://schemas.openxmlformats.org/drawingml/2006/table">
            <a:tbl>
              <a:tblPr firstRow="1" firstCol="1" lastRow="1" lastCol="1" bandRow="1" bandCol="1">
                <a:tableStyleId>{5C22544A-7EE6-4342-B048-85BDC9FD1C3A}</a:tableStyleId>
              </a:tblPr>
              <a:tblGrid>
                <a:gridCol w="1219200"/>
                <a:gridCol w="1447800"/>
              </a:tblGrid>
              <a:tr h="283031">
                <a:tc>
                  <a:txBody>
                    <a:bodyPr/>
                    <a:lstStyle/>
                    <a:p>
                      <a:pPr marL="0" marR="0" algn="just">
                        <a:spcBef>
                          <a:spcPts val="0"/>
                        </a:spcBef>
                        <a:spcAft>
                          <a:spcPts val="0"/>
                        </a:spcAft>
                        <a:tabLst>
                          <a:tab pos="0" algn="l"/>
                        </a:tabLst>
                      </a:pPr>
                      <a:r>
                        <a:rPr lang="en-US" sz="1000" dirty="0">
                          <a:effectLst/>
                        </a:rPr>
                        <a:t> </a:t>
                      </a:r>
                      <a:endParaRPr lang="en-US" sz="1000" dirty="0">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71755" marR="71755" algn="ctr">
                        <a:spcBef>
                          <a:spcPts val="0"/>
                        </a:spcBef>
                        <a:spcAft>
                          <a:spcPts val="0"/>
                        </a:spcAft>
                        <a:tabLst>
                          <a:tab pos="0" algn="l"/>
                        </a:tabLst>
                      </a:pPr>
                      <a:r>
                        <a:rPr lang="en-US" sz="1000" dirty="0" smtClean="0">
                          <a:effectLst/>
                          <a:latin typeface="Times New Roman"/>
                          <a:ea typeface="Times New Roman"/>
                        </a:rPr>
                        <a:t>Maintenance</a:t>
                      </a:r>
                      <a:endParaRPr lang="en-US" sz="1000" dirty="0">
                        <a:effectLst/>
                        <a:latin typeface="Times New Roman"/>
                        <a:ea typeface="Times New Roman"/>
                      </a:endParaRPr>
                    </a:p>
                  </a:txBody>
                  <a:tcPr marL="56726" marR="567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28600">
                <a:tc>
                  <a:txBody>
                    <a:bodyPr/>
                    <a:lstStyle/>
                    <a:p>
                      <a:pPr marL="0" marR="0" algn="just">
                        <a:spcBef>
                          <a:spcPts val="0"/>
                        </a:spcBef>
                        <a:spcAft>
                          <a:spcPts val="0"/>
                        </a:spcAft>
                        <a:tabLst>
                          <a:tab pos="0" algn="l"/>
                        </a:tabLst>
                      </a:pPr>
                      <a:r>
                        <a:rPr lang="en-US" sz="1000" b="1" dirty="0" smtClean="0">
                          <a:solidFill>
                            <a:schemeClr val="bg1"/>
                          </a:solidFill>
                          <a:effectLst/>
                        </a:rPr>
                        <a:t>ALERT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Medium</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GSM/GPRS</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INSAT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Interrogated Radio</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Medium</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METEOBURST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ORBCOMM</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11776">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INMARSAT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Iridium</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VSAT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bl>
          </a:graphicData>
        </a:graphic>
      </p:graphicFrame>
      <p:pic>
        <p:nvPicPr>
          <p:cNvPr id="5" name="Audio 4">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87784847"/>
      </p:ext>
    </p:extLst>
  </p:cSld>
  <p:clrMapOvr>
    <a:masterClrMapping/>
  </p:clrMapOvr>
  <mc:AlternateContent xmlns:mc="http://schemas.openxmlformats.org/markup-compatibility/2006" xmlns:p14="http://schemas.microsoft.com/office/powerpoint/2010/main">
    <mc:Choice Requires="p14">
      <p:transition spd="slow" p14:dur="2000" advTm="34520"/>
    </mc:Choice>
    <mc:Fallback xmlns="">
      <p:transition spd="slow" advTm="34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3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1000" fill="hold"/>
                                        <p:tgtEl>
                                          <p:spTgt spid="4"/>
                                        </p:tgtEl>
                                        <p:attrNameLst>
                                          <p:attrName>ppt_w</p:attrName>
                                        </p:attrNameLst>
                                      </p:cBhvr>
                                      <p:tavLst>
                                        <p:tav tm="0">
                                          <p:val>
                                            <p:fltVal val="0"/>
                                          </p:val>
                                        </p:tav>
                                        <p:tav tm="100000">
                                          <p:val>
                                            <p:strVal val="#ppt_w"/>
                                          </p:val>
                                        </p:tav>
                                      </p:tavLst>
                                    </p:anim>
                                    <p:anim calcmode="lin" valueType="num">
                                      <p:cBhvr>
                                        <p:cTn id="10" dur="1000" fill="hold"/>
                                        <p:tgtEl>
                                          <p:spTgt spid="4"/>
                                        </p:tgtEl>
                                        <p:attrNameLst>
                                          <p:attrName>ppt_h</p:attrName>
                                        </p:attrNameLst>
                                      </p:cBhvr>
                                      <p:tavLst>
                                        <p:tav tm="0">
                                          <p:val>
                                            <p:fltVal val="0"/>
                                          </p:val>
                                        </p:tav>
                                        <p:tav tm="100000">
                                          <p:val>
                                            <p:strVal val="#ppt_h"/>
                                          </p:val>
                                        </p:tav>
                                      </p:tavLst>
                                    </p:anim>
                                    <p:anim calcmode="lin" valueType="num">
                                      <p:cBhvr>
                                        <p:cTn id="11" dur="1000" fill="hold"/>
                                        <p:tgtEl>
                                          <p:spTgt spid="4"/>
                                        </p:tgtEl>
                                        <p:attrNameLst>
                                          <p:attrName>style.rotation</p:attrName>
                                        </p:attrNameLst>
                                      </p:cBhvr>
                                      <p:tavLst>
                                        <p:tav tm="0">
                                          <p:val>
                                            <p:fltVal val="90"/>
                                          </p:val>
                                        </p:tav>
                                        <p:tav tm="100000">
                                          <p:val>
                                            <p:fltVal val="0"/>
                                          </p:val>
                                        </p:tav>
                                      </p:tavLst>
                                    </p:anim>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Factors: Privacy</a:t>
            </a:r>
            <a:endParaRPr lang="en-US" dirty="0"/>
          </a:p>
        </p:txBody>
      </p:sp>
      <p:sp>
        <p:nvSpPr>
          <p:cNvPr id="3" name="Content Placeholder 2"/>
          <p:cNvSpPr>
            <a:spLocks noGrp="1"/>
          </p:cNvSpPr>
          <p:nvPr>
            <p:ph idx="1"/>
            <p:custDataLst>
              <p:tags r:id="rId3"/>
            </p:custDataLst>
          </p:nvPr>
        </p:nvSpPr>
        <p:spPr>
          <a:xfrm>
            <a:off x="301752" y="1527048"/>
            <a:ext cx="8503920" cy="2587752"/>
          </a:xfrm>
        </p:spPr>
        <p:txBody>
          <a:bodyPr>
            <a:normAutofit fontScale="85000" lnSpcReduction="20000"/>
          </a:bodyPr>
          <a:lstStyle/>
          <a:p>
            <a:r>
              <a:rPr lang="en-US" sz="2700" dirty="0" smtClean="0"/>
              <a:t>In </a:t>
            </a:r>
            <a:r>
              <a:rPr lang="en-US" sz="2700" dirty="0"/>
              <a:t>some instances the monitoring agency may want to keep hydrometric information </a:t>
            </a:r>
            <a:r>
              <a:rPr lang="en-US" sz="2700" dirty="0" smtClean="0"/>
              <a:t>private </a:t>
            </a:r>
          </a:p>
          <a:p>
            <a:pPr lvl="1"/>
            <a:r>
              <a:rPr lang="en-US" sz="2300" dirty="0" smtClean="0"/>
              <a:t>This </a:t>
            </a:r>
            <a:r>
              <a:rPr lang="en-US" sz="2300" dirty="0"/>
              <a:t>is not typically the case of most agencies operating hydrometric systems, as data is shared to avoid duplication of </a:t>
            </a:r>
            <a:r>
              <a:rPr lang="en-US" sz="2300" dirty="0" smtClean="0"/>
              <a:t>effort</a:t>
            </a:r>
          </a:p>
          <a:p>
            <a:r>
              <a:rPr lang="en-US" sz="2700" dirty="0" smtClean="0"/>
              <a:t>High Privacy</a:t>
            </a:r>
          </a:p>
          <a:p>
            <a:pPr lvl="1"/>
            <a:r>
              <a:rPr lang="en-US" sz="2300" dirty="0" smtClean="0"/>
              <a:t>Fee service such as Iridium or INMARSAT</a:t>
            </a:r>
          </a:p>
          <a:p>
            <a:r>
              <a:rPr lang="en-US" sz="2700" dirty="0" smtClean="0"/>
              <a:t>Low Privacy</a:t>
            </a:r>
          </a:p>
          <a:p>
            <a:pPr lvl="1"/>
            <a:r>
              <a:rPr lang="en-US" sz="2300" dirty="0" smtClean="0"/>
              <a:t>INSAT</a:t>
            </a:r>
            <a:endParaRPr lang="en-US" sz="2300" dirty="0"/>
          </a:p>
          <a:p>
            <a:pPr lvl="1"/>
            <a:endParaRPr lang="en-US" dirty="0"/>
          </a:p>
          <a:p>
            <a:pPr lvl="1"/>
            <a:endParaRPr lang="en-US" dirty="0" smtClean="0"/>
          </a:p>
          <a:p>
            <a:pPr lvl="1"/>
            <a:endParaRPr lang="en-US" dirty="0" smtClean="0"/>
          </a:p>
          <a:p>
            <a:pPr lvl="1"/>
            <a:endParaRPr lang="en-US" dirty="0"/>
          </a:p>
        </p:txBody>
      </p:sp>
      <p:graphicFrame>
        <p:nvGraphicFramePr>
          <p:cNvPr id="6" name="Table 5"/>
          <p:cNvGraphicFramePr>
            <a:graphicFrameLocks noGrp="1"/>
          </p:cNvGraphicFramePr>
          <p:nvPr>
            <p:custDataLst>
              <p:tags r:id="rId4"/>
            </p:custDataLst>
            <p:extLst>
              <p:ext uri="{D42A27DB-BD31-4B8C-83A1-F6EECF244321}">
                <p14:modId xmlns:p14="http://schemas.microsoft.com/office/powerpoint/2010/main" val="261138685"/>
              </p:ext>
            </p:extLst>
          </p:nvPr>
        </p:nvGraphicFramePr>
        <p:xfrm>
          <a:off x="2971800" y="4343400"/>
          <a:ext cx="2667000" cy="2323607"/>
        </p:xfrm>
        <a:graphic>
          <a:graphicData uri="http://schemas.openxmlformats.org/drawingml/2006/table">
            <a:tbl>
              <a:tblPr firstRow="1" firstCol="1" lastRow="1" lastCol="1" bandRow="1" bandCol="1">
                <a:tableStyleId>{5C22544A-7EE6-4342-B048-85BDC9FD1C3A}</a:tableStyleId>
              </a:tblPr>
              <a:tblGrid>
                <a:gridCol w="1219200"/>
                <a:gridCol w="1447800"/>
              </a:tblGrid>
              <a:tr h="283031">
                <a:tc>
                  <a:txBody>
                    <a:bodyPr/>
                    <a:lstStyle/>
                    <a:p>
                      <a:pPr marL="0" marR="0" algn="just">
                        <a:spcBef>
                          <a:spcPts val="0"/>
                        </a:spcBef>
                        <a:spcAft>
                          <a:spcPts val="0"/>
                        </a:spcAft>
                        <a:tabLst>
                          <a:tab pos="0" algn="l"/>
                        </a:tabLst>
                      </a:pPr>
                      <a:r>
                        <a:rPr lang="en-US" sz="1000" dirty="0">
                          <a:effectLst/>
                        </a:rPr>
                        <a:t> </a:t>
                      </a:r>
                      <a:endParaRPr lang="en-US" sz="1000" dirty="0">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71755" marR="71755" algn="ctr">
                        <a:spcBef>
                          <a:spcPts val="0"/>
                        </a:spcBef>
                        <a:spcAft>
                          <a:spcPts val="0"/>
                        </a:spcAft>
                        <a:tabLst>
                          <a:tab pos="0" algn="l"/>
                        </a:tabLst>
                      </a:pPr>
                      <a:r>
                        <a:rPr lang="en-US" sz="1000" dirty="0" smtClean="0">
                          <a:effectLst/>
                          <a:latin typeface="Times New Roman"/>
                          <a:ea typeface="Times New Roman"/>
                        </a:rPr>
                        <a:t>Privacy</a:t>
                      </a:r>
                      <a:endParaRPr lang="en-US" sz="1000" dirty="0">
                        <a:effectLst/>
                        <a:latin typeface="Times New Roman"/>
                        <a:ea typeface="Times New Roman"/>
                      </a:endParaRPr>
                    </a:p>
                  </a:txBody>
                  <a:tcPr marL="56726" marR="567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28600">
                <a:tc>
                  <a:txBody>
                    <a:bodyPr/>
                    <a:lstStyle/>
                    <a:p>
                      <a:pPr marL="0" marR="0" algn="just">
                        <a:spcBef>
                          <a:spcPts val="0"/>
                        </a:spcBef>
                        <a:spcAft>
                          <a:spcPts val="0"/>
                        </a:spcAft>
                        <a:tabLst>
                          <a:tab pos="0" algn="l"/>
                        </a:tabLst>
                      </a:pPr>
                      <a:r>
                        <a:rPr lang="en-US" sz="1000" b="1" dirty="0" smtClean="0">
                          <a:solidFill>
                            <a:schemeClr val="bg1"/>
                          </a:solidFill>
                          <a:effectLst/>
                        </a:rPr>
                        <a:t>ALERT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GSM/GPRS</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INSAT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Interrogated Radio</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METEOBURST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ORBCOMM</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11776">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INMARSAT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Iridium</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VSAT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bl>
          </a:graphicData>
        </a:graphic>
      </p:graphicFrame>
      <p:pic>
        <p:nvPicPr>
          <p:cNvPr id="4" name="Audio 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46179048"/>
      </p:ext>
    </p:extLst>
  </p:cSld>
  <p:clrMapOvr>
    <a:masterClrMapping/>
  </p:clrMapOvr>
  <mc:AlternateContent xmlns:mc="http://schemas.openxmlformats.org/markup-compatibility/2006" xmlns:p14="http://schemas.microsoft.com/office/powerpoint/2010/main">
    <mc:Choice Requires="p14">
      <p:transition spd="slow" p14:dur="2000" advTm="41423"/>
    </mc:Choice>
    <mc:Fallback xmlns="">
      <p:transition spd="slow" advTm="41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Factors: Sustainability</a:t>
            </a:r>
            <a:endParaRPr lang="en-US" dirty="0"/>
          </a:p>
        </p:txBody>
      </p:sp>
      <p:sp>
        <p:nvSpPr>
          <p:cNvPr id="3" name="Content Placeholder 2"/>
          <p:cNvSpPr>
            <a:spLocks noGrp="1"/>
          </p:cNvSpPr>
          <p:nvPr>
            <p:ph idx="1"/>
            <p:custDataLst>
              <p:tags r:id="rId3"/>
            </p:custDataLst>
          </p:nvPr>
        </p:nvSpPr>
        <p:spPr>
          <a:xfrm>
            <a:off x="301752" y="1450848"/>
            <a:ext cx="8689848" cy="3349752"/>
          </a:xfrm>
        </p:spPr>
        <p:txBody>
          <a:bodyPr>
            <a:normAutofit fontScale="70000" lnSpcReduction="20000"/>
          </a:bodyPr>
          <a:lstStyle/>
          <a:p>
            <a:r>
              <a:rPr lang="en-US" sz="2700" dirty="0" smtClean="0"/>
              <a:t>Complexity </a:t>
            </a:r>
            <a:r>
              <a:rPr lang="en-US" sz="2700" dirty="0"/>
              <a:t>of the solution that is being utilized.  </a:t>
            </a:r>
            <a:endParaRPr lang="en-US" sz="2700" dirty="0" smtClean="0"/>
          </a:p>
          <a:p>
            <a:pPr lvl="1"/>
            <a:r>
              <a:rPr lang="en-US" sz="2300" dirty="0" smtClean="0"/>
              <a:t>If </a:t>
            </a:r>
            <a:r>
              <a:rPr lang="en-US" sz="2300" dirty="0"/>
              <a:t>a given user is the only one using a certain technology, then the challenges for sustained operations are more of a challenge.  </a:t>
            </a:r>
            <a:endParaRPr lang="en-US" sz="2300" dirty="0" smtClean="0"/>
          </a:p>
          <a:p>
            <a:pPr lvl="1"/>
            <a:r>
              <a:rPr lang="en-US" sz="2300" dirty="0" smtClean="0"/>
              <a:t>If real-time </a:t>
            </a:r>
            <a:r>
              <a:rPr lang="en-US" sz="2300" dirty="0"/>
              <a:t>telemetry solution is shared among many cooperating agencies, then this leads to a much greater chance of sustainability.</a:t>
            </a:r>
          </a:p>
          <a:p>
            <a:pPr lvl="1"/>
            <a:r>
              <a:rPr lang="en-US" sz="2300" dirty="0" smtClean="0"/>
              <a:t>Control </a:t>
            </a:r>
            <a:r>
              <a:rPr lang="en-US" sz="2300" dirty="0"/>
              <a:t>a user has over the technological solution being </a:t>
            </a:r>
            <a:r>
              <a:rPr lang="en-US" sz="2300" dirty="0" smtClean="0"/>
              <a:t>used can lead to greater sustainability</a:t>
            </a:r>
          </a:p>
          <a:p>
            <a:pPr lvl="1"/>
            <a:r>
              <a:rPr lang="en-US" sz="2300" dirty="0" smtClean="0"/>
              <a:t>Low Sustainability</a:t>
            </a:r>
          </a:p>
          <a:p>
            <a:pPr lvl="2"/>
            <a:r>
              <a:rPr lang="en-US" sz="2100" dirty="0" smtClean="0"/>
              <a:t>Iridium and </a:t>
            </a:r>
            <a:r>
              <a:rPr lang="en-US" sz="2100" dirty="0" err="1" smtClean="0"/>
              <a:t>Orbcomm</a:t>
            </a:r>
            <a:endParaRPr lang="en-US" sz="2100" dirty="0" smtClean="0"/>
          </a:p>
          <a:p>
            <a:pPr lvl="1"/>
            <a:r>
              <a:rPr lang="en-US" sz="2300" dirty="0" smtClean="0"/>
              <a:t>Highly sustainable solutions</a:t>
            </a:r>
          </a:p>
          <a:p>
            <a:pPr lvl="2"/>
            <a:r>
              <a:rPr lang="en-US" sz="2300" dirty="0" smtClean="0"/>
              <a:t>ALERT </a:t>
            </a:r>
            <a:r>
              <a:rPr lang="en-US" sz="2300" dirty="0"/>
              <a:t>is mostly under the control of the user.  This generally leads to a more sustainable solution.  </a:t>
            </a:r>
            <a:endParaRPr lang="en-US" sz="2300" dirty="0" smtClean="0"/>
          </a:p>
          <a:p>
            <a:pPr lvl="2"/>
            <a:r>
              <a:rPr lang="en-US" sz="2300" dirty="0" smtClean="0"/>
              <a:t>INSAT </a:t>
            </a:r>
            <a:r>
              <a:rPr lang="en-US" sz="2300" dirty="0"/>
              <a:t>is also </a:t>
            </a:r>
            <a:r>
              <a:rPr lang="en-US" sz="2300" dirty="0" smtClean="0"/>
              <a:t>a highly </a:t>
            </a:r>
            <a:r>
              <a:rPr lang="en-US" sz="2300" dirty="0"/>
              <a:t>sustainable solution because of the commitment of IMD to fund this important component of the INSAT </a:t>
            </a:r>
            <a:r>
              <a:rPr lang="en-US" sz="2300" dirty="0" smtClean="0"/>
              <a:t>services. </a:t>
            </a:r>
            <a:endParaRPr lang="en-US" dirty="0" smtClean="0"/>
          </a:p>
          <a:p>
            <a:pPr lvl="1"/>
            <a:endParaRPr lang="en-US" dirty="0"/>
          </a:p>
        </p:txBody>
      </p:sp>
      <p:graphicFrame>
        <p:nvGraphicFramePr>
          <p:cNvPr id="4" name="Table 3"/>
          <p:cNvGraphicFramePr>
            <a:graphicFrameLocks noGrp="1"/>
          </p:cNvGraphicFramePr>
          <p:nvPr>
            <p:custDataLst>
              <p:tags r:id="rId4"/>
            </p:custDataLst>
            <p:extLst>
              <p:ext uri="{D42A27DB-BD31-4B8C-83A1-F6EECF244321}">
                <p14:modId xmlns:p14="http://schemas.microsoft.com/office/powerpoint/2010/main" val="4250876409"/>
              </p:ext>
            </p:extLst>
          </p:nvPr>
        </p:nvGraphicFramePr>
        <p:xfrm>
          <a:off x="6248400" y="4495800"/>
          <a:ext cx="2667000" cy="2323607"/>
        </p:xfrm>
        <a:graphic>
          <a:graphicData uri="http://schemas.openxmlformats.org/drawingml/2006/table">
            <a:tbl>
              <a:tblPr firstRow="1" firstCol="1" lastRow="1" lastCol="1" bandRow="1" bandCol="1">
                <a:tableStyleId>{5C22544A-7EE6-4342-B048-85BDC9FD1C3A}</a:tableStyleId>
              </a:tblPr>
              <a:tblGrid>
                <a:gridCol w="1219200"/>
                <a:gridCol w="1447800"/>
              </a:tblGrid>
              <a:tr h="283031">
                <a:tc>
                  <a:txBody>
                    <a:bodyPr/>
                    <a:lstStyle/>
                    <a:p>
                      <a:pPr marL="0" marR="0" algn="just">
                        <a:spcBef>
                          <a:spcPts val="0"/>
                        </a:spcBef>
                        <a:spcAft>
                          <a:spcPts val="0"/>
                        </a:spcAft>
                        <a:tabLst>
                          <a:tab pos="0" algn="l"/>
                        </a:tabLst>
                      </a:pPr>
                      <a:r>
                        <a:rPr lang="en-US" sz="1000" dirty="0">
                          <a:effectLst/>
                        </a:rPr>
                        <a:t> </a:t>
                      </a:r>
                      <a:endParaRPr lang="en-US" sz="1000" dirty="0">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71755" marR="71755" algn="ctr">
                        <a:spcBef>
                          <a:spcPts val="0"/>
                        </a:spcBef>
                        <a:spcAft>
                          <a:spcPts val="0"/>
                        </a:spcAft>
                        <a:tabLst>
                          <a:tab pos="0" algn="l"/>
                        </a:tabLst>
                      </a:pPr>
                      <a:r>
                        <a:rPr lang="en-US" sz="1000" dirty="0" smtClean="0">
                          <a:effectLst/>
                          <a:latin typeface="Times New Roman"/>
                          <a:ea typeface="Times New Roman"/>
                        </a:rPr>
                        <a:t>Sustainability</a:t>
                      </a:r>
                      <a:endParaRPr lang="en-US" sz="1000" dirty="0">
                        <a:effectLst/>
                        <a:latin typeface="Times New Roman"/>
                        <a:ea typeface="Times New Roman"/>
                      </a:endParaRPr>
                    </a:p>
                  </a:txBody>
                  <a:tcPr marL="56726" marR="567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28600">
                <a:tc>
                  <a:txBody>
                    <a:bodyPr/>
                    <a:lstStyle/>
                    <a:p>
                      <a:pPr marL="0" marR="0" algn="just">
                        <a:spcBef>
                          <a:spcPts val="0"/>
                        </a:spcBef>
                        <a:spcAft>
                          <a:spcPts val="0"/>
                        </a:spcAft>
                        <a:tabLst>
                          <a:tab pos="0" algn="l"/>
                        </a:tabLst>
                      </a:pPr>
                      <a:r>
                        <a:rPr lang="en-US" sz="1000" b="1" dirty="0" smtClean="0">
                          <a:solidFill>
                            <a:schemeClr val="bg1"/>
                          </a:solidFill>
                          <a:effectLst/>
                        </a:rPr>
                        <a:t>ALERT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GSM/GPRS</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Medium</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INSAT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Interrogated Radio</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METEOBURST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ORBCOMM</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11776">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INMARSAT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Iridium</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smtClean="0">
                          <a:solidFill>
                            <a:schemeClr val="bg1"/>
                          </a:solidFill>
                          <a:effectLst/>
                          <a:latin typeface="Times New Roman"/>
                          <a:ea typeface="Times New Roman"/>
                        </a:rPr>
                        <a:t>VSAT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Medium</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bl>
          </a:graphicData>
        </a:graphic>
      </p:graphicFrame>
      <p:pic>
        <p:nvPicPr>
          <p:cNvPr id="8" name="Audio 7">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62528806"/>
      </p:ext>
    </p:extLst>
  </p:cSld>
  <p:clrMapOvr>
    <a:masterClrMapping/>
  </p:clrMapOvr>
  <mc:AlternateContent xmlns:mc="http://schemas.openxmlformats.org/markup-compatibility/2006" xmlns:p14="http://schemas.microsoft.com/office/powerpoint/2010/main">
    <mc:Choice Requires="p14">
      <p:transition spd="slow" p14:dur="2000" advTm="83527"/>
    </mc:Choice>
    <mc:Fallback xmlns="">
      <p:transition spd="slow" advTm="83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3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1000" fill="hold"/>
                                        <p:tgtEl>
                                          <p:spTgt spid="4"/>
                                        </p:tgtEl>
                                        <p:attrNameLst>
                                          <p:attrName>ppt_w</p:attrName>
                                        </p:attrNameLst>
                                      </p:cBhvr>
                                      <p:tavLst>
                                        <p:tav tm="0">
                                          <p:val>
                                            <p:fltVal val="0"/>
                                          </p:val>
                                        </p:tav>
                                        <p:tav tm="100000">
                                          <p:val>
                                            <p:strVal val="#ppt_w"/>
                                          </p:val>
                                        </p:tav>
                                      </p:tavLst>
                                    </p:anim>
                                    <p:anim calcmode="lin" valueType="num">
                                      <p:cBhvr>
                                        <p:cTn id="10" dur="1000" fill="hold"/>
                                        <p:tgtEl>
                                          <p:spTgt spid="4"/>
                                        </p:tgtEl>
                                        <p:attrNameLst>
                                          <p:attrName>ppt_h</p:attrName>
                                        </p:attrNameLst>
                                      </p:cBhvr>
                                      <p:tavLst>
                                        <p:tav tm="0">
                                          <p:val>
                                            <p:fltVal val="0"/>
                                          </p:val>
                                        </p:tav>
                                        <p:tav tm="100000">
                                          <p:val>
                                            <p:strVal val="#ppt_h"/>
                                          </p:val>
                                        </p:tav>
                                      </p:tavLst>
                                    </p:anim>
                                    <p:anim calcmode="lin" valueType="num">
                                      <p:cBhvr>
                                        <p:cTn id="11" dur="1000" fill="hold"/>
                                        <p:tgtEl>
                                          <p:spTgt spid="4"/>
                                        </p:tgtEl>
                                        <p:attrNameLst>
                                          <p:attrName>style.rotation</p:attrName>
                                        </p:attrNameLst>
                                      </p:cBhvr>
                                      <p:tavLst>
                                        <p:tav tm="0">
                                          <p:val>
                                            <p:fltVal val="90"/>
                                          </p:val>
                                        </p:tav>
                                        <p:tav tm="100000">
                                          <p:val>
                                            <p:fltVal val="0"/>
                                          </p:val>
                                        </p:tav>
                                      </p:tavLst>
                                    </p:anim>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en-US" dirty="0" smtClean="0"/>
              <a:t>Factors: Comparison</a:t>
            </a:r>
            <a:endParaRPr lang="en-US" dirty="0"/>
          </a:p>
        </p:txBody>
      </p:sp>
      <p:sp>
        <p:nvSpPr>
          <p:cNvPr id="3" name="Content Placeholder 2"/>
          <p:cNvSpPr>
            <a:spLocks noGrp="1"/>
          </p:cNvSpPr>
          <p:nvPr>
            <p:ph idx="1"/>
            <p:custDataLst>
              <p:tags r:id="rId2"/>
            </p:custDataLst>
          </p:nvPr>
        </p:nvSpPr>
        <p:spPr>
          <a:xfrm>
            <a:off x="301752" y="1527048"/>
            <a:ext cx="8503920" cy="4416552"/>
          </a:xfrm>
        </p:spPr>
        <p:txBody>
          <a:bodyPr>
            <a:normAutofit/>
          </a:bodyPr>
          <a:lstStyle/>
          <a:p>
            <a:pPr lvl="1"/>
            <a:endParaRPr lang="en-US" dirty="0" smtClean="0"/>
          </a:p>
          <a:p>
            <a:pPr lvl="1"/>
            <a:endParaRPr lang="en-US" dirty="0" smtClean="0"/>
          </a:p>
          <a:p>
            <a:pPr lvl="1"/>
            <a:endParaRPr lang="en-US" dirty="0"/>
          </a:p>
        </p:txBody>
      </p:sp>
      <p:graphicFrame>
        <p:nvGraphicFramePr>
          <p:cNvPr id="4" name="Table 3"/>
          <p:cNvGraphicFramePr>
            <a:graphicFrameLocks noGrp="1"/>
          </p:cNvGraphicFramePr>
          <p:nvPr>
            <p:custDataLst>
              <p:tags r:id="rId3"/>
            </p:custDataLst>
            <p:extLst>
              <p:ext uri="{D42A27DB-BD31-4B8C-83A1-F6EECF244321}">
                <p14:modId xmlns:p14="http://schemas.microsoft.com/office/powerpoint/2010/main" val="3124047323"/>
              </p:ext>
            </p:extLst>
          </p:nvPr>
        </p:nvGraphicFramePr>
        <p:xfrm>
          <a:off x="2057400" y="2057400"/>
          <a:ext cx="5153690" cy="3505201"/>
        </p:xfrm>
        <a:graphic>
          <a:graphicData uri="http://schemas.openxmlformats.org/drawingml/2006/table">
            <a:tbl>
              <a:tblPr firstRow="1" firstCol="1" lastRow="1" lastCol="1" bandRow="1" bandCol="1">
                <a:tableStyleId>{5C22544A-7EE6-4342-B048-85BDC9FD1C3A}</a:tableStyleId>
              </a:tblPr>
              <a:tblGrid>
                <a:gridCol w="1231052"/>
                <a:gridCol w="596052"/>
                <a:gridCol w="596052"/>
                <a:gridCol w="596052"/>
                <a:gridCol w="405552"/>
                <a:gridCol w="596052"/>
                <a:gridCol w="566439"/>
                <a:gridCol w="566439"/>
              </a:tblGrid>
              <a:tr h="1447801">
                <a:tc>
                  <a:txBody>
                    <a:bodyPr/>
                    <a:lstStyle/>
                    <a:p>
                      <a:pPr marL="0" marR="0" algn="just">
                        <a:spcBef>
                          <a:spcPts val="0"/>
                        </a:spcBef>
                        <a:spcAft>
                          <a:spcPts val="0"/>
                        </a:spcAft>
                        <a:tabLst>
                          <a:tab pos="0" algn="l"/>
                        </a:tabLst>
                      </a:pPr>
                      <a:r>
                        <a:rPr lang="en-US" sz="1000" dirty="0">
                          <a:effectLst/>
                        </a:rPr>
                        <a:t> </a:t>
                      </a:r>
                      <a:endParaRPr lang="en-US" sz="1000" dirty="0">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71755" marR="71755" algn="ctr">
                        <a:spcBef>
                          <a:spcPts val="0"/>
                        </a:spcBef>
                        <a:spcAft>
                          <a:spcPts val="0"/>
                        </a:spcAft>
                        <a:tabLst>
                          <a:tab pos="0" algn="l"/>
                        </a:tabLst>
                      </a:pPr>
                      <a:r>
                        <a:rPr lang="en-US" sz="1000" dirty="0">
                          <a:effectLst/>
                        </a:rPr>
                        <a:t>ALERT</a:t>
                      </a:r>
                      <a:endParaRPr lang="en-US" sz="1000" dirty="0">
                        <a:effectLst/>
                        <a:latin typeface="Times New Roman"/>
                        <a:ea typeface="Times New Roman"/>
                      </a:endParaRPr>
                    </a:p>
                  </a:txBody>
                  <a:tcPr marL="56726" marR="56726" marT="0" marB="0"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71755" marR="71755" algn="ctr">
                        <a:spcBef>
                          <a:spcPts val="0"/>
                        </a:spcBef>
                        <a:spcAft>
                          <a:spcPts val="0"/>
                        </a:spcAft>
                        <a:tabLst>
                          <a:tab pos="0" algn="l"/>
                        </a:tabLst>
                      </a:pPr>
                      <a:r>
                        <a:rPr lang="en-US" sz="1000" dirty="0">
                          <a:effectLst/>
                        </a:rPr>
                        <a:t>GSM/GPRS</a:t>
                      </a:r>
                      <a:endParaRPr lang="en-US" sz="1000" dirty="0">
                        <a:effectLst/>
                        <a:latin typeface="Times New Roman"/>
                        <a:ea typeface="Times New Roman"/>
                      </a:endParaRPr>
                    </a:p>
                  </a:txBody>
                  <a:tcPr marL="56726" marR="56726" marT="0" marB="0"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71755" marR="71755" algn="ctr">
                        <a:spcBef>
                          <a:spcPts val="0"/>
                        </a:spcBef>
                        <a:spcAft>
                          <a:spcPts val="0"/>
                        </a:spcAft>
                        <a:tabLst>
                          <a:tab pos="0" algn="l"/>
                        </a:tabLst>
                      </a:pPr>
                      <a:r>
                        <a:rPr lang="en-US" sz="1000" dirty="0">
                          <a:effectLst/>
                        </a:rPr>
                        <a:t>INSAT</a:t>
                      </a:r>
                      <a:endParaRPr lang="en-US" sz="1000" dirty="0">
                        <a:effectLst/>
                        <a:latin typeface="Times New Roman"/>
                        <a:ea typeface="Times New Roman"/>
                      </a:endParaRPr>
                    </a:p>
                  </a:txBody>
                  <a:tcPr marL="56726" marR="56726" marT="0" marB="0"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71755" marR="71755" algn="ctr">
                        <a:spcBef>
                          <a:spcPts val="0"/>
                        </a:spcBef>
                        <a:spcAft>
                          <a:spcPts val="0"/>
                        </a:spcAft>
                        <a:tabLst>
                          <a:tab pos="0" algn="l"/>
                        </a:tabLst>
                      </a:pPr>
                      <a:r>
                        <a:rPr lang="en-US" sz="1000" dirty="0">
                          <a:effectLst/>
                        </a:rPr>
                        <a:t>Interrogated Radio</a:t>
                      </a:r>
                      <a:endParaRPr lang="en-US" sz="1000" dirty="0">
                        <a:effectLst/>
                        <a:latin typeface="Times New Roman"/>
                        <a:ea typeface="Times New Roman"/>
                      </a:endParaRPr>
                    </a:p>
                  </a:txBody>
                  <a:tcPr marL="56726" marR="56726" marT="0" marB="0"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71755" marR="71755" algn="ctr">
                        <a:spcBef>
                          <a:spcPts val="0"/>
                        </a:spcBef>
                        <a:spcAft>
                          <a:spcPts val="0"/>
                        </a:spcAft>
                        <a:tabLst>
                          <a:tab pos="0" algn="l"/>
                        </a:tabLst>
                      </a:pPr>
                      <a:r>
                        <a:rPr lang="en-US" sz="1000" dirty="0">
                          <a:effectLst/>
                        </a:rPr>
                        <a:t>METEORBURST</a:t>
                      </a:r>
                      <a:endParaRPr lang="en-US" sz="1000" dirty="0">
                        <a:effectLst/>
                        <a:latin typeface="Times New Roman"/>
                        <a:ea typeface="Times New Roman"/>
                      </a:endParaRPr>
                    </a:p>
                  </a:txBody>
                  <a:tcPr marL="56726" marR="56726" marT="0" marB="0"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71755" marR="71755" algn="ctr">
                        <a:spcBef>
                          <a:spcPts val="0"/>
                        </a:spcBef>
                        <a:spcAft>
                          <a:spcPts val="0"/>
                        </a:spcAft>
                        <a:tabLst>
                          <a:tab pos="0" algn="l"/>
                        </a:tabLst>
                      </a:pPr>
                      <a:r>
                        <a:rPr lang="en-US" sz="1000" dirty="0" smtClean="0">
                          <a:effectLst/>
                        </a:rPr>
                        <a:t>ORBCOMM,</a:t>
                      </a:r>
                    </a:p>
                    <a:p>
                      <a:pPr marL="71755" marR="71755" algn="ctr">
                        <a:spcBef>
                          <a:spcPts val="0"/>
                        </a:spcBef>
                        <a:spcAft>
                          <a:spcPts val="0"/>
                        </a:spcAft>
                        <a:tabLst>
                          <a:tab pos="0" algn="l"/>
                        </a:tabLst>
                      </a:pPr>
                      <a:r>
                        <a:rPr lang="en-US" sz="1000" dirty="0" smtClean="0">
                          <a:effectLst/>
                        </a:rPr>
                        <a:t>INMARSAT,</a:t>
                      </a:r>
                    </a:p>
                    <a:p>
                      <a:pPr marL="71755" marR="71755" algn="ctr">
                        <a:spcBef>
                          <a:spcPts val="0"/>
                        </a:spcBef>
                        <a:spcAft>
                          <a:spcPts val="0"/>
                        </a:spcAft>
                        <a:tabLst>
                          <a:tab pos="0" algn="l"/>
                        </a:tabLst>
                      </a:pPr>
                      <a:r>
                        <a:rPr lang="en-US" sz="1000" dirty="0" smtClean="0">
                          <a:effectLst/>
                        </a:rPr>
                        <a:t>IRIDIUM</a:t>
                      </a:r>
                      <a:endParaRPr lang="en-US" sz="1000" dirty="0">
                        <a:effectLst/>
                        <a:latin typeface="Times New Roman"/>
                        <a:ea typeface="Times New Roman"/>
                      </a:endParaRPr>
                    </a:p>
                  </a:txBody>
                  <a:tcPr marL="56726" marR="56726" marT="0" marB="0"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71755" marR="71755" algn="ctr">
                        <a:spcBef>
                          <a:spcPts val="0"/>
                        </a:spcBef>
                        <a:spcAft>
                          <a:spcPts val="0"/>
                        </a:spcAft>
                        <a:tabLst>
                          <a:tab pos="0" algn="l"/>
                        </a:tabLst>
                      </a:pPr>
                      <a:r>
                        <a:rPr lang="en-US" sz="1000" dirty="0" smtClean="0">
                          <a:effectLst/>
                          <a:latin typeface="Times New Roman"/>
                          <a:ea typeface="Times New Roman"/>
                        </a:rPr>
                        <a:t>VSAT</a:t>
                      </a:r>
                      <a:endParaRPr lang="en-US" sz="1000" dirty="0">
                        <a:effectLst/>
                        <a:latin typeface="Times New Roman"/>
                        <a:ea typeface="Times New Roman"/>
                      </a:endParaRPr>
                    </a:p>
                  </a:txBody>
                  <a:tcPr marL="56726" marR="56726" marT="0" marB="0"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28600">
                <a:tc>
                  <a:txBody>
                    <a:bodyPr/>
                    <a:lstStyle/>
                    <a:p>
                      <a:pPr marL="0" marR="0" algn="just">
                        <a:spcBef>
                          <a:spcPts val="0"/>
                        </a:spcBef>
                        <a:spcAft>
                          <a:spcPts val="0"/>
                        </a:spcAft>
                        <a:tabLst>
                          <a:tab pos="0" algn="l"/>
                        </a:tabLst>
                      </a:pPr>
                      <a:r>
                        <a:rPr lang="en-US" sz="1000" b="1" dirty="0">
                          <a:solidFill>
                            <a:schemeClr val="bg1"/>
                          </a:solidFill>
                          <a:effectLst/>
                        </a:rPr>
                        <a:t>Availability</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Medium</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Medium</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Medium</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a:solidFill>
                            <a:schemeClr val="bg1"/>
                          </a:solidFill>
                          <a:effectLst/>
                        </a:rPr>
                        <a:t>Cooperation &amp; EC</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Medium</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a:solidFill>
                            <a:sysClr val="windowText" lastClr="000000"/>
                          </a:solidFill>
                          <a:effectLst/>
                        </a:rPr>
                        <a:t>Low</a:t>
                      </a:r>
                      <a:endParaRPr lang="en-US" sz="1000" b="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Medium</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a:solidFill>
                            <a:schemeClr val="bg1"/>
                          </a:solidFill>
                          <a:effectLst/>
                        </a:rPr>
                        <a:t>Cost (Initial)</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a:solidFill>
                            <a:sysClr val="windowText" lastClr="000000"/>
                          </a:solidFill>
                          <a:effectLst/>
                        </a:rPr>
                        <a:t>Low</a:t>
                      </a:r>
                      <a:endParaRPr lang="en-US" sz="1000" b="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Medium</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a:solidFill>
                            <a:sysClr val="windowText" lastClr="000000"/>
                          </a:solidFill>
                          <a:effectLst/>
                        </a:rPr>
                        <a:t>Low</a:t>
                      </a:r>
                      <a:endParaRPr lang="en-US" sz="1000" b="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a:solidFill>
                            <a:schemeClr val="bg1"/>
                          </a:solidFill>
                          <a:effectLst/>
                        </a:rPr>
                        <a:t>Data Distribution</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a:solidFill>
                            <a:sysClr val="windowText" lastClr="000000"/>
                          </a:solidFill>
                          <a:effectLst/>
                        </a:rPr>
                        <a:t>Medium</a:t>
                      </a:r>
                      <a:endParaRPr lang="en-US" sz="1000" b="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Medium</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Medium</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a:solidFill>
                            <a:sysClr val="windowText" lastClr="000000"/>
                          </a:solidFill>
                          <a:effectLst/>
                        </a:rPr>
                        <a:t>Medium</a:t>
                      </a:r>
                      <a:endParaRPr lang="en-US" sz="1000" b="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Medium</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a:solidFill>
                            <a:schemeClr val="bg1"/>
                          </a:solidFill>
                          <a:effectLst/>
                        </a:rPr>
                        <a:t>Latency</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a:solidFill>
                            <a:sysClr val="windowText" lastClr="000000"/>
                          </a:solidFill>
                          <a:effectLst/>
                        </a:rPr>
                        <a:t>Low</a:t>
                      </a:r>
                      <a:endParaRPr lang="en-US" sz="1000" b="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a:solidFill>
                            <a:sysClr val="windowText" lastClr="000000"/>
                          </a:solidFill>
                          <a:effectLst/>
                        </a:rPr>
                        <a:t>Low</a:t>
                      </a:r>
                      <a:endParaRPr lang="en-US" sz="1000" b="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Medium</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a:solidFill>
                            <a:schemeClr val="bg1"/>
                          </a:solidFill>
                          <a:effectLst/>
                        </a:rPr>
                        <a:t>Maintenance</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a:solidFill>
                            <a:sysClr val="windowText" lastClr="000000"/>
                          </a:solidFill>
                          <a:effectLst/>
                        </a:rPr>
                        <a:t>Medium</a:t>
                      </a:r>
                      <a:endParaRPr lang="en-US" sz="1000" b="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a:solidFill>
                            <a:sysClr val="windowText" lastClr="000000"/>
                          </a:solidFill>
                          <a:effectLst/>
                        </a:rPr>
                        <a:t>High</a:t>
                      </a:r>
                      <a:endParaRPr lang="en-US" sz="1000" b="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a:solidFill>
                            <a:schemeClr val="bg1"/>
                          </a:solidFill>
                          <a:effectLst/>
                        </a:rPr>
                        <a:t>Privacy</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a:solidFill>
                            <a:sysClr val="windowText" lastClr="000000"/>
                          </a:solidFill>
                          <a:effectLst/>
                        </a:rPr>
                        <a:t>High</a:t>
                      </a:r>
                      <a:endParaRPr lang="en-US" sz="1000" b="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a:solidFill>
                            <a:sysClr val="windowText" lastClr="000000"/>
                          </a:solidFill>
                          <a:effectLst/>
                        </a:rPr>
                        <a:t>High</a:t>
                      </a:r>
                      <a:endParaRPr lang="en-US" sz="1000" b="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a:solidFill>
                            <a:sysClr val="windowText" lastClr="000000"/>
                          </a:solidFill>
                          <a:effectLst/>
                        </a:rPr>
                        <a:t>High</a:t>
                      </a:r>
                      <a:endParaRPr lang="en-US" sz="1000" b="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a:solidFill>
                            <a:sysClr val="windowText" lastClr="000000"/>
                          </a:solidFill>
                          <a:effectLst/>
                        </a:rPr>
                        <a:t>High</a:t>
                      </a:r>
                      <a:endParaRPr lang="en-US" sz="1000" b="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a:solidFill>
                            <a:schemeClr val="bg1"/>
                          </a:solidFill>
                          <a:effectLst/>
                        </a:rPr>
                        <a:t>Recurring Cost</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a:solidFill>
                            <a:sysClr val="windowText" lastClr="000000"/>
                          </a:solidFill>
                          <a:effectLst/>
                        </a:rPr>
                        <a:t>Low</a:t>
                      </a:r>
                      <a:endParaRPr lang="en-US" sz="1000" b="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a:solidFill>
                            <a:sysClr val="windowText" lastClr="000000"/>
                          </a:solidFill>
                          <a:effectLst/>
                        </a:rPr>
                        <a:t>Medium</a:t>
                      </a:r>
                      <a:endParaRPr lang="en-US" sz="1000" b="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a:solidFill>
                            <a:sysClr val="windowText" lastClr="000000"/>
                          </a:solidFill>
                          <a:effectLst/>
                        </a:rPr>
                        <a:t>Low</a:t>
                      </a:r>
                      <a:endParaRPr lang="en-US" sz="1000" b="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a:solidFill>
                            <a:sysClr val="windowText" lastClr="000000"/>
                          </a:solidFill>
                          <a:effectLst/>
                        </a:rPr>
                        <a:t>High</a:t>
                      </a:r>
                      <a:endParaRPr lang="en-US" sz="1000" b="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High</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Medium</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28600">
                <a:tc>
                  <a:txBody>
                    <a:bodyPr/>
                    <a:lstStyle/>
                    <a:p>
                      <a:pPr marL="0" marR="0" algn="just">
                        <a:spcBef>
                          <a:spcPts val="0"/>
                        </a:spcBef>
                        <a:spcAft>
                          <a:spcPts val="0"/>
                        </a:spcAft>
                        <a:tabLst>
                          <a:tab pos="0" algn="l"/>
                        </a:tabLst>
                      </a:pPr>
                      <a:r>
                        <a:rPr lang="en-US" sz="1000" b="1" dirty="0">
                          <a:solidFill>
                            <a:schemeClr val="bg1"/>
                          </a:solidFill>
                          <a:effectLst/>
                        </a:rPr>
                        <a:t>Sustainability</a:t>
                      </a:r>
                      <a:endParaRPr lang="en-US" sz="1000" b="1" dirty="0">
                        <a:solidFill>
                          <a:schemeClr val="bg1"/>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marL="0" marR="0" algn="ctr">
                        <a:spcBef>
                          <a:spcPts val="0"/>
                        </a:spcBef>
                        <a:spcAft>
                          <a:spcPts val="0"/>
                        </a:spcAft>
                        <a:tabLst>
                          <a:tab pos="0" algn="l"/>
                        </a:tabLst>
                      </a:pPr>
                      <a:r>
                        <a:rPr lang="en-US" sz="1000" b="0">
                          <a:solidFill>
                            <a:sysClr val="windowText" lastClr="000000"/>
                          </a:solidFill>
                          <a:effectLst/>
                        </a:rPr>
                        <a:t>High</a:t>
                      </a:r>
                      <a:endParaRPr lang="en-US" sz="1000" b="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a:solidFill>
                            <a:sysClr val="windowText" lastClr="000000"/>
                          </a:solidFill>
                          <a:effectLst/>
                        </a:rPr>
                        <a:t>Medium</a:t>
                      </a:r>
                      <a:endParaRPr lang="en-US" sz="1000" b="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a:solidFill>
                            <a:sysClr val="windowText" lastClr="000000"/>
                          </a:solidFill>
                          <a:effectLst/>
                        </a:rPr>
                        <a:t>High</a:t>
                      </a:r>
                      <a:endParaRPr lang="en-US" sz="1000" b="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a:solidFill>
                            <a:sysClr val="windowText" lastClr="000000"/>
                          </a:solidFill>
                          <a:effectLst/>
                        </a:rPr>
                        <a:t>Low</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spcBef>
                          <a:spcPts val="0"/>
                        </a:spcBef>
                        <a:spcAft>
                          <a:spcPts val="0"/>
                        </a:spcAft>
                        <a:tabLst>
                          <a:tab pos="0" algn="l"/>
                        </a:tabLst>
                      </a:pPr>
                      <a:r>
                        <a:rPr lang="en-US" sz="1000" b="0" dirty="0" smtClean="0">
                          <a:solidFill>
                            <a:sysClr val="windowText" lastClr="000000"/>
                          </a:solidFill>
                          <a:effectLst/>
                          <a:latin typeface="Times New Roman"/>
                          <a:ea typeface="Times New Roman"/>
                        </a:rPr>
                        <a:t>Medium</a:t>
                      </a:r>
                      <a:endParaRPr lang="en-US" sz="1000" b="0" dirty="0">
                        <a:solidFill>
                          <a:sysClr val="windowText" lastClr="000000"/>
                        </a:solidFill>
                        <a:effectLst/>
                        <a:latin typeface="Times New Roman"/>
                        <a:ea typeface="Times New Roman"/>
                      </a:endParaRPr>
                    </a:p>
                  </a:txBody>
                  <a:tcPr marL="56726" marR="567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bl>
          </a:graphicData>
        </a:graphic>
      </p:graphicFrame>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66579557"/>
      </p:ext>
    </p:extLst>
  </p:cSld>
  <p:clrMapOvr>
    <a:masterClrMapping/>
  </p:clrMapOvr>
  <mc:AlternateContent xmlns:mc="http://schemas.openxmlformats.org/markup-compatibility/2006" xmlns:p14="http://schemas.microsoft.com/office/powerpoint/2010/main">
    <mc:Choice Requires="p14">
      <p:transition spd="slow" p14:dur="2000" advTm="14254"/>
    </mc:Choice>
    <mc:Fallback xmlns="">
      <p:transition spd="slow" advTm="14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972312"/>
            <a:ext cx="8229600" cy="932688"/>
          </a:xfrm>
        </p:spPr>
        <p:txBody>
          <a:bodyPr>
            <a:normAutofit fontScale="90000"/>
          </a:bodyPr>
          <a:lstStyle/>
          <a:p>
            <a:r>
              <a:rPr lang="en-US" dirty="0" smtClean="0"/>
              <a:t>Which telemetry solution provides higher reliability?</a:t>
            </a:r>
            <a:endParaRPr lang="en-US" dirty="0"/>
          </a:p>
        </p:txBody>
      </p:sp>
      <p:sp>
        <p:nvSpPr>
          <p:cNvPr id="3" name="Content Placeholder 2"/>
          <p:cNvSpPr>
            <a:spLocks noGrp="1"/>
          </p:cNvSpPr>
          <p:nvPr>
            <p:ph idx="1"/>
            <p:custDataLst>
              <p:tags r:id="rId3"/>
            </p:custDataLst>
          </p:nvPr>
        </p:nvSpPr>
        <p:spPr>
          <a:xfrm>
            <a:off x="762000" y="2103437"/>
            <a:ext cx="8229600" cy="4525963"/>
          </a:xfrm>
        </p:spPr>
        <p:txBody>
          <a:bodyPr>
            <a:normAutofit lnSpcReduction="10000"/>
          </a:bodyPr>
          <a:lstStyle/>
          <a:p>
            <a:pPr marL="0" indent="0">
              <a:buNone/>
            </a:pPr>
            <a:r>
              <a:rPr lang="en-US" sz="2800" dirty="0" smtClean="0"/>
              <a:t>a. VSAT</a:t>
            </a:r>
          </a:p>
          <a:p>
            <a:pPr marL="0" indent="0">
              <a:buNone/>
            </a:pPr>
            <a:endParaRPr lang="en-US" sz="2800" dirty="0" smtClean="0"/>
          </a:p>
          <a:p>
            <a:pPr marL="0" indent="0">
              <a:buNone/>
            </a:pPr>
            <a:r>
              <a:rPr lang="en-US" sz="2800" dirty="0" smtClean="0"/>
              <a:t>b. INSAT</a:t>
            </a:r>
          </a:p>
          <a:p>
            <a:pPr marL="0" indent="0">
              <a:buNone/>
            </a:pPr>
            <a:endParaRPr lang="en-US" sz="2800" dirty="0" smtClean="0"/>
          </a:p>
          <a:p>
            <a:pPr marL="0" indent="0">
              <a:buNone/>
            </a:pPr>
            <a:r>
              <a:rPr lang="en-US" sz="2800" dirty="0" smtClean="0"/>
              <a:t>c. Mobile phone network (GSM/GPRS)</a:t>
            </a:r>
          </a:p>
          <a:p>
            <a:pPr marL="0" indent="0">
              <a:buNone/>
            </a:pPr>
            <a:endParaRPr lang="en-US" sz="2800" dirty="0" smtClean="0"/>
          </a:p>
          <a:p>
            <a:pPr marL="0" indent="0">
              <a:buNone/>
            </a:pPr>
            <a:r>
              <a:rPr lang="en-US" sz="2800" dirty="0" smtClean="0"/>
              <a:t>d. Terrestrial Radio (ALERT)</a:t>
            </a:r>
          </a:p>
          <a:p>
            <a:pPr marL="0" indent="0">
              <a:buNone/>
            </a:pPr>
            <a:endParaRPr lang="en-US" sz="2800" dirty="0" smtClean="0"/>
          </a:p>
          <a:p>
            <a:pPr marL="0" indent="0">
              <a:buNone/>
            </a:pPr>
            <a:r>
              <a:rPr lang="en-US" sz="2800" dirty="0" smtClean="0"/>
              <a:t>e. </a:t>
            </a:r>
            <a:r>
              <a:rPr lang="en-US" sz="2800" dirty="0" err="1" smtClean="0"/>
              <a:t>Meteorburst</a:t>
            </a:r>
            <a:endParaRPr lang="en-US" sz="2800" dirty="0"/>
          </a:p>
        </p:txBody>
      </p:sp>
      <p:sp>
        <p:nvSpPr>
          <p:cNvPr id="4" name="Content Placeholder 2"/>
          <p:cNvSpPr txBox="1">
            <a:spLocks/>
          </p:cNvSpPr>
          <p:nvPr>
            <p:custDataLst>
              <p:tags r:id="rId4"/>
            </p:custDataLst>
          </p:nvPr>
        </p:nvSpPr>
        <p:spPr>
          <a:xfrm>
            <a:off x="152400" y="2179637"/>
            <a:ext cx="685800" cy="45259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solidFill>
                  <a:srgbClr val="00B050"/>
                </a:solidFill>
                <a:sym typeface="Wingdings"/>
              </a:rPr>
              <a:t></a:t>
            </a:r>
          </a:p>
          <a:p>
            <a:pPr marL="0" indent="0">
              <a:buNone/>
            </a:pPr>
            <a:endParaRPr lang="en-US" sz="2800" dirty="0" smtClean="0">
              <a:solidFill>
                <a:srgbClr val="FF0000"/>
              </a:solidFill>
              <a:sym typeface="Wingdings"/>
            </a:endParaRPr>
          </a:p>
          <a:p>
            <a:pPr marL="0" indent="0">
              <a:buNone/>
            </a:pPr>
            <a:r>
              <a:rPr lang="en-US" sz="2800" dirty="0">
                <a:solidFill>
                  <a:srgbClr val="00B050"/>
                </a:solidFill>
                <a:sym typeface="Wingdings"/>
              </a:rPr>
              <a:t></a:t>
            </a:r>
          </a:p>
          <a:p>
            <a:pPr marL="0" indent="0">
              <a:buNone/>
            </a:pPr>
            <a:endParaRPr lang="en-US" sz="2800" dirty="0">
              <a:solidFill>
                <a:srgbClr val="FF0000"/>
              </a:solidFill>
            </a:endParaRPr>
          </a:p>
          <a:p>
            <a:pPr marL="0" indent="0">
              <a:buNone/>
            </a:pPr>
            <a:r>
              <a:rPr lang="en-US" sz="2800" dirty="0">
                <a:solidFill>
                  <a:srgbClr val="FF0000"/>
                </a:solidFill>
                <a:sym typeface="Wingdings"/>
              </a:rPr>
              <a:t></a:t>
            </a:r>
          </a:p>
          <a:p>
            <a:pPr marL="0" indent="0">
              <a:buNone/>
            </a:pPr>
            <a:endParaRPr lang="en-US" sz="2800" dirty="0" smtClean="0">
              <a:solidFill>
                <a:srgbClr val="00B050"/>
              </a:solidFill>
              <a:sym typeface="Wingdings"/>
            </a:endParaRPr>
          </a:p>
          <a:p>
            <a:pPr marL="0" indent="0">
              <a:buNone/>
            </a:pPr>
            <a:r>
              <a:rPr lang="en-US" sz="2800" dirty="0" smtClean="0">
                <a:solidFill>
                  <a:srgbClr val="00B050"/>
                </a:solidFill>
                <a:sym typeface="Wingdings"/>
              </a:rPr>
              <a:t></a:t>
            </a:r>
          </a:p>
          <a:p>
            <a:pPr marL="0" indent="0">
              <a:buNone/>
            </a:pPr>
            <a:endParaRPr lang="en-US" sz="2800" dirty="0" smtClean="0">
              <a:solidFill>
                <a:srgbClr val="00B050"/>
              </a:solidFill>
              <a:sym typeface="Wingdings"/>
            </a:endParaRPr>
          </a:p>
          <a:p>
            <a:pPr marL="0" indent="0">
              <a:buNone/>
            </a:pPr>
            <a:r>
              <a:rPr lang="en-US" sz="2800" dirty="0" smtClean="0">
                <a:solidFill>
                  <a:srgbClr val="FF0000"/>
                </a:solidFill>
                <a:sym typeface="Wingdings"/>
              </a:rPr>
              <a:t></a:t>
            </a:r>
            <a:endParaRPr lang="en-US" sz="2800" dirty="0">
              <a:solidFill>
                <a:srgbClr val="FF0000"/>
              </a:solidFill>
              <a:sym typeface="Wingdings"/>
            </a:endParaRPr>
          </a:p>
          <a:p>
            <a:pPr marL="0" indent="0">
              <a:buNone/>
            </a:pPr>
            <a:endParaRPr lang="en-US" sz="2800" dirty="0">
              <a:solidFill>
                <a:srgbClr val="00B050"/>
              </a:solidFill>
              <a:sym typeface="Wingdings"/>
            </a:endParaRPr>
          </a:p>
          <a:p>
            <a:pPr marL="0" indent="0">
              <a:buNone/>
            </a:pPr>
            <a:endParaRPr lang="en-US" sz="2800" dirty="0">
              <a:solidFill>
                <a:srgbClr val="00B050"/>
              </a:solidFill>
              <a:sym typeface="Wingdings"/>
            </a:endParaRPr>
          </a:p>
          <a:p>
            <a:pPr marL="0" indent="0">
              <a:buNone/>
            </a:pPr>
            <a:endParaRPr lang="en-US" dirty="0">
              <a:solidFill>
                <a:srgbClr val="FF0000"/>
              </a:solidFill>
            </a:endParaRPr>
          </a:p>
          <a:p>
            <a:pPr marL="0" indent="0">
              <a:buNone/>
            </a:pPr>
            <a:endParaRPr lang="en-US" dirty="0"/>
          </a:p>
          <a:p>
            <a:pPr marL="0" indent="0">
              <a:buNone/>
            </a:pPr>
            <a:endParaRPr lang="en-US" dirty="0">
              <a:solidFill>
                <a:srgbClr val="00B050"/>
              </a:solidFill>
            </a:endParaRPr>
          </a:p>
        </p:txBody>
      </p:sp>
      <p:pic>
        <p:nvPicPr>
          <p:cNvPr id="6" name="Audio 5">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00985566"/>
      </p:ext>
    </p:extLst>
  </p:cSld>
  <p:clrMapOvr>
    <a:masterClrMapping/>
  </p:clrMapOvr>
  <mc:AlternateContent xmlns:mc="http://schemas.openxmlformats.org/markup-compatibility/2006" xmlns:p14="http://schemas.microsoft.com/office/powerpoint/2010/main">
    <mc:Choice Requires="p14">
      <p:transition spd="slow" p14:dur="2000" advTm="30241"/>
    </mc:Choice>
    <mc:Fallback xmlns="">
      <p:transition spd="slow" advTm="30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6"/>
                </p:tgtEl>
              </p:cMediaNode>
            </p:audio>
          </p:childTnLst>
        </p:cTn>
      </p:par>
    </p:tnLst>
    <p:bldLst>
      <p:bldP spid="3" grpId="0" build="p"/>
      <p:bldP spid="4" grpId="0" uiExpand="1"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972312"/>
            <a:ext cx="8229600" cy="932688"/>
          </a:xfrm>
        </p:spPr>
        <p:txBody>
          <a:bodyPr>
            <a:normAutofit fontScale="90000"/>
          </a:bodyPr>
          <a:lstStyle/>
          <a:p>
            <a:r>
              <a:rPr lang="en-US" dirty="0" smtClean="0"/>
              <a:t>Which telemetry systems are greater in cost?</a:t>
            </a:r>
            <a:endParaRPr lang="en-US" dirty="0"/>
          </a:p>
        </p:txBody>
      </p:sp>
      <p:sp>
        <p:nvSpPr>
          <p:cNvPr id="3" name="Content Placeholder 2"/>
          <p:cNvSpPr>
            <a:spLocks noGrp="1"/>
          </p:cNvSpPr>
          <p:nvPr>
            <p:ph idx="1"/>
            <p:custDataLst>
              <p:tags r:id="rId3"/>
            </p:custDataLst>
          </p:nvPr>
        </p:nvSpPr>
        <p:spPr>
          <a:xfrm>
            <a:off x="762000" y="2103437"/>
            <a:ext cx="8229600" cy="4525963"/>
          </a:xfrm>
        </p:spPr>
        <p:txBody>
          <a:bodyPr>
            <a:normAutofit lnSpcReduction="10000"/>
          </a:bodyPr>
          <a:lstStyle/>
          <a:p>
            <a:pPr marL="0" indent="0">
              <a:buNone/>
            </a:pPr>
            <a:r>
              <a:rPr lang="en-US" sz="2800" dirty="0" smtClean="0"/>
              <a:t>a. VSAT</a:t>
            </a:r>
          </a:p>
          <a:p>
            <a:pPr marL="0" indent="0">
              <a:buNone/>
            </a:pPr>
            <a:endParaRPr lang="en-US" sz="2800" dirty="0" smtClean="0"/>
          </a:p>
          <a:p>
            <a:pPr marL="0" indent="0">
              <a:buNone/>
            </a:pPr>
            <a:r>
              <a:rPr lang="en-US" sz="2800" dirty="0" smtClean="0"/>
              <a:t>b. INSAT</a:t>
            </a:r>
          </a:p>
          <a:p>
            <a:pPr marL="0" indent="0">
              <a:buNone/>
            </a:pPr>
            <a:endParaRPr lang="en-US" sz="2800" dirty="0" smtClean="0"/>
          </a:p>
          <a:p>
            <a:pPr marL="0" indent="0">
              <a:buNone/>
            </a:pPr>
            <a:r>
              <a:rPr lang="en-US" sz="2800" dirty="0" smtClean="0"/>
              <a:t>c. </a:t>
            </a:r>
            <a:r>
              <a:rPr lang="en-US" sz="2800" dirty="0"/>
              <a:t>Mobile phone network (</a:t>
            </a:r>
            <a:r>
              <a:rPr lang="en-US" sz="2800" dirty="0" smtClean="0"/>
              <a:t>GSM/GPRS)</a:t>
            </a:r>
          </a:p>
          <a:p>
            <a:pPr marL="0" indent="0">
              <a:buNone/>
            </a:pPr>
            <a:endParaRPr lang="en-US" sz="2800" dirty="0" smtClean="0"/>
          </a:p>
          <a:p>
            <a:pPr marL="0" indent="0">
              <a:buNone/>
            </a:pPr>
            <a:r>
              <a:rPr lang="en-US" sz="2800" dirty="0" smtClean="0"/>
              <a:t>d. </a:t>
            </a:r>
            <a:r>
              <a:rPr lang="en-US" sz="2800" dirty="0" err="1" smtClean="0"/>
              <a:t>Meteorburst</a:t>
            </a:r>
            <a:endParaRPr lang="en-US" sz="2800" dirty="0" smtClean="0"/>
          </a:p>
          <a:p>
            <a:pPr marL="0" indent="0">
              <a:buNone/>
            </a:pPr>
            <a:endParaRPr lang="en-US" sz="2800" dirty="0" smtClean="0"/>
          </a:p>
          <a:p>
            <a:pPr marL="0" indent="0">
              <a:buNone/>
            </a:pPr>
            <a:r>
              <a:rPr lang="en-US" sz="2800" dirty="0" smtClean="0"/>
              <a:t>e. Iridium</a:t>
            </a:r>
            <a:endParaRPr lang="en-US" sz="2800" dirty="0"/>
          </a:p>
        </p:txBody>
      </p:sp>
      <p:sp>
        <p:nvSpPr>
          <p:cNvPr id="4" name="Content Placeholder 2"/>
          <p:cNvSpPr txBox="1">
            <a:spLocks/>
          </p:cNvSpPr>
          <p:nvPr>
            <p:custDataLst>
              <p:tags r:id="rId4"/>
            </p:custDataLst>
          </p:nvPr>
        </p:nvSpPr>
        <p:spPr>
          <a:xfrm>
            <a:off x="152400" y="2179637"/>
            <a:ext cx="685800" cy="45259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smtClean="0">
                <a:solidFill>
                  <a:srgbClr val="00B050"/>
                </a:solidFill>
                <a:sym typeface="Wingdings"/>
              </a:rPr>
              <a:t></a:t>
            </a:r>
            <a:endParaRPr lang="en-US" sz="2800" dirty="0">
              <a:solidFill>
                <a:srgbClr val="00B050"/>
              </a:solidFill>
              <a:sym typeface="Wingdings"/>
            </a:endParaRPr>
          </a:p>
          <a:p>
            <a:pPr marL="0" indent="0">
              <a:buNone/>
            </a:pPr>
            <a:endParaRPr lang="en-US" sz="2800" dirty="0" smtClean="0">
              <a:solidFill>
                <a:srgbClr val="FF0000"/>
              </a:solidFill>
              <a:sym typeface="Wingdings"/>
            </a:endParaRPr>
          </a:p>
          <a:p>
            <a:pPr marL="0" indent="0">
              <a:buNone/>
            </a:pPr>
            <a:r>
              <a:rPr lang="en-US" sz="2800" dirty="0">
                <a:solidFill>
                  <a:srgbClr val="00B050"/>
                </a:solidFill>
                <a:sym typeface="Wingdings"/>
              </a:rPr>
              <a:t></a:t>
            </a:r>
          </a:p>
          <a:p>
            <a:pPr marL="0" indent="0">
              <a:buNone/>
            </a:pPr>
            <a:endParaRPr lang="en-US" sz="2800" dirty="0">
              <a:solidFill>
                <a:srgbClr val="FF0000"/>
              </a:solidFill>
            </a:endParaRPr>
          </a:p>
          <a:p>
            <a:pPr marL="0" indent="0">
              <a:buNone/>
            </a:pPr>
            <a:r>
              <a:rPr lang="en-US" sz="2800" dirty="0">
                <a:solidFill>
                  <a:srgbClr val="FF0000"/>
                </a:solidFill>
                <a:sym typeface="Wingdings"/>
              </a:rPr>
              <a:t></a:t>
            </a:r>
          </a:p>
          <a:p>
            <a:pPr marL="0" indent="0">
              <a:buNone/>
            </a:pPr>
            <a:endParaRPr lang="en-US" sz="2800" dirty="0" smtClean="0">
              <a:solidFill>
                <a:srgbClr val="00B050"/>
              </a:solidFill>
              <a:sym typeface="Wingdings"/>
            </a:endParaRPr>
          </a:p>
          <a:p>
            <a:pPr marL="0" indent="0">
              <a:buNone/>
            </a:pPr>
            <a:r>
              <a:rPr lang="en-US" sz="2800" dirty="0" smtClean="0">
                <a:solidFill>
                  <a:srgbClr val="00B050"/>
                </a:solidFill>
                <a:sym typeface="Wingdings"/>
              </a:rPr>
              <a:t></a:t>
            </a:r>
          </a:p>
          <a:p>
            <a:pPr marL="0" indent="0">
              <a:buNone/>
            </a:pPr>
            <a:endParaRPr lang="en-US" sz="2800" dirty="0" smtClean="0">
              <a:solidFill>
                <a:srgbClr val="00B050"/>
              </a:solidFill>
              <a:sym typeface="Wingdings"/>
            </a:endParaRPr>
          </a:p>
          <a:p>
            <a:pPr marL="0" indent="0">
              <a:buNone/>
            </a:pPr>
            <a:r>
              <a:rPr lang="en-US" sz="2800" dirty="0" smtClean="0">
                <a:solidFill>
                  <a:srgbClr val="00B050"/>
                </a:solidFill>
                <a:sym typeface="Wingdings"/>
              </a:rPr>
              <a:t></a:t>
            </a:r>
            <a:endParaRPr lang="en-US" sz="2800" dirty="0">
              <a:solidFill>
                <a:srgbClr val="00B050"/>
              </a:solidFill>
              <a:sym typeface="Wingdings"/>
            </a:endParaRPr>
          </a:p>
          <a:p>
            <a:pPr marL="0" indent="0">
              <a:buNone/>
            </a:pPr>
            <a:endParaRPr lang="en-US" sz="2800" dirty="0">
              <a:solidFill>
                <a:srgbClr val="00B050"/>
              </a:solidFill>
              <a:sym typeface="Wingdings"/>
            </a:endParaRPr>
          </a:p>
          <a:p>
            <a:pPr marL="0" indent="0">
              <a:buNone/>
            </a:pPr>
            <a:endParaRPr lang="en-US" sz="2800" dirty="0">
              <a:solidFill>
                <a:srgbClr val="00B050"/>
              </a:solidFill>
              <a:sym typeface="Wingdings"/>
            </a:endParaRPr>
          </a:p>
          <a:p>
            <a:pPr marL="0" indent="0">
              <a:buNone/>
            </a:pPr>
            <a:endParaRPr lang="en-US" dirty="0">
              <a:solidFill>
                <a:srgbClr val="FF0000"/>
              </a:solidFill>
            </a:endParaRPr>
          </a:p>
          <a:p>
            <a:pPr marL="0" indent="0">
              <a:buNone/>
            </a:pPr>
            <a:endParaRPr lang="en-US" dirty="0"/>
          </a:p>
          <a:p>
            <a:pPr marL="0" indent="0">
              <a:buNone/>
            </a:pPr>
            <a:endParaRPr lang="en-US" dirty="0">
              <a:solidFill>
                <a:srgbClr val="00B050"/>
              </a:solidFill>
            </a:endParaRPr>
          </a:p>
        </p:txBody>
      </p:sp>
      <p:pic>
        <p:nvPicPr>
          <p:cNvPr id="5" name="Audio 4">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53762324"/>
      </p:ext>
    </p:extLst>
  </p:cSld>
  <p:clrMapOvr>
    <a:masterClrMapping/>
  </p:clrMapOvr>
  <mc:AlternateContent xmlns:mc="http://schemas.openxmlformats.org/markup-compatibility/2006" xmlns:p14="http://schemas.microsoft.com/office/powerpoint/2010/main">
    <mc:Choice Requires="p14">
      <p:transition spd="slow" p14:dur="2000" advTm="32465"/>
    </mc:Choice>
    <mc:Fallback xmlns="">
      <p:transition spd="slow" advTm="32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5"/>
                </p:tgtEl>
              </p:cMediaNode>
            </p:audio>
          </p:childTnLst>
        </p:cTn>
      </p:par>
    </p:tnLst>
    <p:bldLst>
      <p:bldP spid="3" grpId="0" build="p"/>
      <p:bldP spid="4"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52400" y="1048512"/>
            <a:ext cx="9067800" cy="932688"/>
          </a:xfrm>
        </p:spPr>
        <p:txBody>
          <a:bodyPr>
            <a:normAutofit/>
          </a:bodyPr>
          <a:lstStyle/>
          <a:p>
            <a:pPr algn="ctr"/>
            <a:r>
              <a:rPr lang="en-US" dirty="0" smtClean="0"/>
              <a:t>End of Module 2: Part 2</a:t>
            </a: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08063720"/>
      </p:ext>
    </p:extLst>
  </p:cSld>
  <p:clrMapOvr>
    <a:masterClrMapping/>
  </p:clrMapOvr>
  <mc:AlternateContent xmlns:mc="http://schemas.openxmlformats.org/markup-compatibility/2006" xmlns:p14="http://schemas.microsoft.com/office/powerpoint/2010/main">
    <mc:Choice Requires="p14">
      <p:transition spd="slow" p14:dur="2000" advTm="11147"/>
    </mc:Choice>
    <mc:Fallback xmlns="">
      <p:transition spd="slow" advTm="11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r>
              <a:rPr lang="en-US" smtClean="0"/>
              <a:t>Terrestrial-based solutions: </a:t>
            </a:r>
            <a:r>
              <a:rPr lang="en-US" dirty="0" smtClean="0"/>
              <a:t>ALERT Radio</a:t>
            </a:r>
            <a:endParaRPr lang="en-US" dirty="0"/>
          </a:p>
        </p:txBody>
      </p:sp>
      <p:sp>
        <p:nvSpPr>
          <p:cNvPr id="3" name="Content Placeholder 2"/>
          <p:cNvSpPr>
            <a:spLocks noGrp="1"/>
          </p:cNvSpPr>
          <p:nvPr>
            <p:ph idx="1"/>
            <p:custDataLst>
              <p:tags r:id="rId3"/>
            </p:custDataLst>
          </p:nvPr>
        </p:nvSpPr>
        <p:spPr/>
        <p:txBody>
          <a:bodyPr>
            <a:normAutofit/>
          </a:bodyPr>
          <a:lstStyle/>
          <a:p>
            <a:r>
              <a:rPr lang="en-US" dirty="0" smtClean="0"/>
              <a:t>Concept</a:t>
            </a:r>
          </a:p>
          <a:p>
            <a:pPr lvl="1"/>
            <a:r>
              <a:rPr lang="en-US" dirty="0" smtClean="0"/>
              <a:t>ALERT </a:t>
            </a:r>
            <a:r>
              <a:rPr lang="en-US" dirty="0"/>
              <a:t>radio is a one way radio communication system where the remote station reports data in </a:t>
            </a:r>
            <a:r>
              <a:rPr lang="en-US" dirty="0" smtClean="0"/>
              <a:t>real-time</a:t>
            </a:r>
          </a:p>
          <a:p>
            <a:pPr lvl="1"/>
            <a:r>
              <a:rPr lang="en-US" dirty="0" smtClean="0"/>
              <a:t>Programmed </a:t>
            </a:r>
            <a:r>
              <a:rPr lang="en-US" dirty="0"/>
              <a:t>to transmit sensor readings based on changes in sensor measurements exceeding programmed </a:t>
            </a:r>
            <a:r>
              <a:rPr lang="en-US" dirty="0" smtClean="0"/>
              <a:t>limits </a:t>
            </a:r>
          </a:p>
          <a:p>
            <a:pPr lvl="2"/>
            <a:r>
              <a:rPr lang="en-US" dirty="0" smtClean="0"/>
              <a:t>Example:</a:t>
            </a:r>
          </a:p>
          <a:p>
            <a:pPr lvl="3"/>
            <a:r>
              <a:rPr lang="en-US" dirty="0" smtClean="0"/>
              <a:t>Transmit </a:t>
            </a:r>
            <a:r>
              <a:rPr lang="en-US" dirty="0"/>
              <a:t>data every 1 mm of precipitation </a:t>
            </a:r>
            <a:endParaRPr lang="en-US" dirty="0" smtClean="0"/>
          </a:p>
          <a:p>
            <a:pPr lvl="3"/>
            <a:r>
              <a:rPr lang="en-US" dirty="0" smtClean="0"/>
              <a:t>And/or </a:t>
            </a:r>
            <a:r>
              <a:rPr lang="en-US" dirty="0"/>
              <a:t>if the water level rises .2 m in 15 </a:t>
            </a:r>
            <a:r>
              <a:rPr lang="en-US" dirty="0" smtClean="0"/>
              <a:t>minutes</a:t>
            </a:r>
          </a:p>
          <a:p>
            <a:pPr lvl="3"/>
            <a:r>
              <a:rPr lang="en-US" dirty="0" smtClean="0"/>
              <a:t>Whatever </a:t>
            </a:r>
            <a:r>
              <a:rPr lang="en-US" dirty="0"/>
              <a:t>conditions the operator would like to </a:t>
            </a:r>
            <a:r>
              <a:rPr lang="en-US" dirty="0" smtClean="0"/>
              <a:t>program</a:t>
            </a:r>
          </a:p>
          <a:p>
            <a:endParaRPr lang="en-US" dirty="0" smtClean="0"/>
          </a:p>
          <a:p>
            <a:pPr lvl="1"/>
            <a:endParaRPr lang="en-US" dirty="0" smtClean="0"/>
          </a:p>
          <a:p>
            <a:pPr lvl="1"/>
            <a:endParaRPr lang="en-US" dirty="0" smtClean="0"/>
          </a:p>
          <a:p>
            <a:pPr lvl="1"/>
            <a:endParaRPr lang="en-US" dirty="0" smtClean="0"/>
          </a:p>
          <a:p>
            <a:pPr lvl="1"/>
            <a:endParaRPr lang="en-US" dirty="0"/>
          </a:p>
        </p:txBody>
      </p:sp>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67357616"/>
      </p:ext>
    </p:extLst>
  </p:cSld>
  <p:clrMapOvr>
    <a:masterClrMapping/>
  </p:clrMapOvr>
  <mc:AlternateContent xmlns:mc="http://schemas.openxmlformats.org/markup-compatibility/2006" xmlns:p14="http://schemas.microsoft.com/office/powerpoint/2010/main">
    <mc:Choice Requires="p14">
      <p:transition spd="slow" p14:dur="2000" advTm="50521"/>
    </mc:Choice>
    <mc:Fallback xmlns="">
      <p:transition spd="slow" advTm="50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01752" y="612648"/>
            <a:ext cx="8534400" cy="758952"/>
          </a:xfrm>
        </p:spPr>
        <p:txBody>
          <a:bodyPr>
            <a:normAutofit/>
          </a:bodyPr>
          <a:lstStyle/>
          <a:p>
            <a:r>
              <a:rPr lang="en-US" dirty="0" smtClean="0"/>
              <a:t>ALERT Radio General Information</a:t>
            </a:r>
            <a:endParaRPr lang="en-US" dirty="0"/>
          </a:p>
        </p:txBody>
      </p:sp>
      <p:sp>
        <p:nvSpPr>
          <p:cNvPr id="3" name="Content Placeholder 2"/>
          <p:cNvSpPr>
            <a:spLocks noGrp="1"/>
          </p:cNvSpPr>
          <p:nvPr>
            <p:ph idx="1"/>
            <p:custDataLst>
              <p:tags r:id="rId3"/>
            </p:custDataLst>
          </p:nvPr>
        </p:nvSpPr>
        <p:spPr>
          <a:xfrm>
            <a:off x="457200" y="1676400"/>
            <a:ext cx="8229600" cy="4846320"/>
          </a:xfrm>
        </p:spPr>
        <p:txBody>
          <a:bodyPr>
            <a:normAutofit fontScale="85000" lnSpcReduction="10000"/>
          </a:bodyPr>
          <a:lstStyle/>
          <a:p>
            <a:r>
              <a:rPr lang="en-US" dirty="0" smtClean="0"/>
              <a:t>ALERT </a:t>
            </a:r>
            <a:r>
              <a:rPr lang="en-US" dirty="0"/>
              <a:t>protocol is an open standard </a:t>
            </a:r>
            <a:endParaRPr lang="en-US" dirty="0" smtClean="0"/>
          </a:p>
          <a:p>
            <a:pPr lvl="1"/>
            <a:r>
              <a:rPr lang="en-US" dirty="0" smtClean="0"/>
              <a:t>Which </a:t>
            </a:r>
            <a:r>
              <a:rPr lang="en-US" dirty="0"/>
              <a:t>means numerous vendors are able to provide equipment and </a:t>
            </a:r>
            <a:r>
              <a:rPr lang="en-US" dirty="0" smtClean="0"/>
              <a:t>software</a:t>
            </a:r>
          </a:p>
          <a:p>
            <a:r>
              <a:rPr lang="en-US" dirty="0"/>
              <a:t>The ALERT system is primarily used for flood warning, and is usually bundled with decision support software to help in making decisive action</a:t>
            </a:r>
          </a:p>
          <a:p>
            <a:pPr lvl="1"/>
            <a:r>
              <a:rPr lang="en-US" dirty="0"/>
              <a:t>Adaptation has been made to use in mountainous terrain with the addition of mountain-top repeaters.</a:t>
            </a:r>
          </a:p>
          <a:p>
            <a:r>
              <a:rPr lang="en-US" dirty="0" smtClean="0"/>
              <a:t>Transmission: </a:t>
            </a:r>
          </a:p>
          <a:p>
            <a:pPr lvl="1"/>
            <a:r>
              <a:rPr lang="en-US" dirty="0" smtClean="0"/>
              <a:t>VHF </a:t>
            </a:r>
            <a:r>
              <a:rPr lang="en-US" dirty="0"/>
              <a:t>frequencies, usually being less than 180 </a:t>
            </a:r>
            <a:r>
              <a:rPr lang="en-US" dirty="0" err="1" smtClean="0"/>
              <a:t>MHz.</a:t>
            </a:r>
            <a:endParaRPr lang="en-US" dirty="0"/>
          </a:p>
          <a:p>
            <a:pPr lvl="1"/>
            <a:r>
              <a:rPr lang="en-US" dirty="0" smtClean="0"/>
              <a:t>VHF </a:t>
            </a:r>
            <a:r>
              <a:rPr lang="en-US" dirty="0"/>
              <a:t>frequencies are desirable because the signal can be transmitted and received without being line-of-sight.  </a:t>
            </a:r>
            <a:endParaRPr lang="en-US" dirty="0" smtClean="0"/>
          </a:p>
          <a:p>
            <a:r>
              <a:rPr lang="en-US" dirty="0" smtClean="0"/>
              <a:t>Regulation:</a:t>
            </a:r>
          </a:p>
          <a:p>
            <a:pPr lvl="1"/>
            <a:r>
              <a:rPr lang="en-US" dirty="0" smtClean="0"/>
              <a:t>Requires </a:t>
            </a:r>
            <a:r>
              <a:rPr lang="en-US" dirty="0"/>
              <a:t>approval of radio frequency use from the Telecom Regulatory Authority of </a:t>
            </a:r>
            <a:r>
              <a:rPr lang="en-US" dirty="0" smtClean="0"/>
              <a:t>India</a:t>
            </a:r>
          </a:p>
          <a:p>
            <a:pPr lvl="2"/>
            <a:endParaRPr lang="en-US" dirty="0" smtClean="0"/>
          </a:p>
          <a:p>
            <a:pPr marL="274320" lvl="1" indent="0">
              <a:buNone/>
            </a:pPr>
            <a:r>
              <a:rPr lang="en-US" dirty="0" smtClean="0"/>
              <a:t>More </a:t>
            </a:r>
            <a:r>
              <a:rPr lang="en-US" dirty="0"/>
              <a:t>on ALERT radio systems and ALERT system suppliers can be found at </a:t>
            </a:r>
            <a:r>
              <a:rPr lang="en-US" dirty="0">
                <a:hlinkClick r:id="rId7"/>
              </a:rPr>
              <a:t>http://www.alertsystems.org/</a:t>
            </a:r>
            <a:r>
              <a:rPr lang="en-US" dirty="0"/>
              <a:t>. </a:t>
            </a:r>
          </a:p>
          <a:p>
            <a:endParaRPr lang="en-US" dirty="0"/>
          </a:p>
          <a:p>
            <a:endParaRPr lang="en-US" dirty="0" smtClean="0"/>
          </a:p>
          <a:p>
            <a:pPr lvl="1"/>
            <a:endParaRPr lang="en-US" dirty="0" smtClean="0"/>
          </a:p>
          <a:p>
            <a:pPr lvl="1"/>
            <a:endParaRPr lang="en-US" dirty="0" smtClean="0"/>
          </a:p>
          <a:p>
            <a:pPr lvl="1"/>
            <a:endParaRPr lang="en-US" dirty="0" smtClean="0"/>
          </a:p>
          <a:p>
            <a:pPr lvl="1"/>
            <a:endParaRPr lang="en-US" dirty="0"/>
          </a:p>
        </p:txBody>
      </p:sp>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60801096"/>
      </p:ext>
    </p:extLst>
  </p:cSld>
  <p:clrMapOvr>
    <a:masterClrMapping/>
  </p:clrMapOvr>
  <mc:AlternateContent xmlns:mc="http://schemas.openxmlformats.org/markup-compatibility/2006" xmlns:p14="http://schemas.microsoft.com/office/powerpoint/2010/main">
    <mc:Choice Requires="p14">
      <p:transition spd="slow" p14:dur="2000" advTm="87991"/>
    </mc:Choice>
    <mc:Fallback xmlns="">
      <p:transition spd="slow" advTm="87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01752" y="765048"/>
            <a:ext cx="8534400" cy="758952"/>
          </a:xfrm>
        </p:spPr>
        <p:txBody>
          <a:bodyPr>
            <a:normAutofit fontScale="90000"/>
          </a:bodyPr>
          <a:lstStyle/>
          <a:p>
            <a:r>
              <a:rPr lang="en-US" dirty="0" smtClean="0"/>
              <a:t>Advantages/Disadvantages to ALERT Radio</a:t>
            </a:r>
            <a:endParaRPr lang="en-US" dirty="0"/>
          </a:p>
        </p:txBody>
      </p:sp>
      <p:sp>
        <p:nvSpPr>
          <p:cNvPr id="3" name="Content Placeholder 2"/>
          <p:cNvSpPr>
            <a:spLocks noGrp="1"/>
          </p:cNvSpPr>
          <p:nvPr>
            <p:ph idx="1"/>
            <p:custDataLst>
              <p:tags r:id="rId3"/>
            </p:custDataLst>
          </p:nvPr>
        </p:nvSpPr>
        <p:spPr>
          <a:xfrm>
            <a:off x="457200" y="1935480"/>
            <a:ext cx="8229600" cy="4617720"/>
          </a:xfrm>
        </p:spPr>
        <p:txBody>
          <a:bodyPr>
            <a:normAutofit/>
          </a:bodyPr>
          <a:lstStyle/>
          <a:p>
            <a:r>
              <a:rPr lang="en-US" dirty="0" smtClean="0"/>
              <a:t>Advantages</a:t>
            </a:r>
          </a:p>
          <a:p>
            <a:pPr lvl="1"/>
            <a:r>
              <a:rPr lang="en-US" dirty="0" smtClean="0"/>
              <a:t>There </a:t>
            </a:r>
            <a:r>
              <a:rPr lang="en-US" dirty="0"/>
              <a:t>are numerous suppliers of ALERT transmitters and the ALERT DSS is very </a:t>
            </a:r>
            <a:r>
              <a:rPr lang="en-US" dirty="0" smtClean="0"/>
              <a:t>advanced  </a:t>
            </a:r>
          </a:p>
          <a:p>
            <a:pPr lvl="1"/>
            <a:r>
              <a:rPr lang="en-US" dirty="0" smtClean="0"/>
              <a:t>The </a:t>
            </a:r>
            <a:r>
              <a:rPr lang="en-US" dirty="0"/>
              <a:t>radio frequencies are not shared with the public so there is no concern for incidental </a:t>
            </a:r>
            <a:r>
              <a:rPr lang="en-US" dirty="0" smtClean="0"/>
              <a:t>interference</a:t>
            </a:r>
          </a:p>
          <a:p>
            <a:pPr lvl="1"/>
            <a:r>
              <a:rPr lang="en-US" dirty="0" smtClean="0"/>
              <a:t>Data </a:t>
            </a:r>
            <a:r>
              <a:rPr lang="en-US" dirty="0"/>
              <a:t>sharing is much easier with ALERT than it is with the Interrogated </a:t>
            </a:r>
            <a:r>
              <a:rPr lang="en-US" dirty="0" smtClean="0"/>
              <a:t>Radio</a:t>
            </a:r>
          </a:p>
          <a:p>
            <a:pPr lvl="1"/>
            <a:r>
              <a:rPr lang="en-US" dirty="0" smtClean="0"/>
              <a:t>Very low latency</a:t>
            </a:r>
          </a:p>
          <a:p>
            <a:r>
              <a:rPr lang="en-US" dirty="0" smtClean="0"/>
              <a:t>Disadvantages</a:t>
            </a:r>
          </a:p>
          <a:p>
            <a:pPr lvl="1"/>
            <a:r>
              <a:rPr lang="en-US" dirty="0" smtClean="0"/>
              <a:t>One way communication (sufficient for hydrometric measurement but not control systems (SCADA)</a:t>
            </a:r>
          </a:p>
          <a:p>
            <a:pPr lvl="1"/>
            <a:r>
              <a:rPr lang="en-US" dirty="0" smtClean="0"/>
              <a:t>High cost for radio frequency licensing in India</a:t>
            </a:r>
          </a:p>
          <a:p>
            <a:pPr lvl="1"/>
            <a:endParaRPr lang="en-US" dirty="0" smtClean="0"/>
          </a:p>
          <a:p>
            <a:pPr lvl="1"/>
            <a:endParaRPr lang="en-US" dirty="0" smtClean="0"/>
          </a:p>
          <a:p>
            <a:pPr lvl="1"/>
            <a:endParaRPr lang="en-US" dirty="0" smtClean="0"/>
          </a:p>
          <a:p>
            <a:pPr lvl="1"/>
            <a:endParaRPr lang="en-US" dirty="0"/>
          </a:p>
        </p:txBody>
      </p:sp>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35853777"/>
      </p:ext>
    </p:extLst>
  </p:cSld>
  <p:clrMapOvr>
    <a:masterClrMapping/>
  </p:clrMapOvr>
  <mc:AlternateContent xmlns:mc="http://schemas.openxmlformats.org/markup-compatibility/2006" xmlns:p14="http://schemas.microsoft.com/office/powerpoint/2010/main">
    <mc:Choice Requires="p14">
      <p:transition spd="slow" p14:dur="2000" advTm="75107"/>
    </mc:Choice>
    <mc:Fallback xmlns="">
      <p:transition spd="slow" advTm="75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533400"/>
            <a:ext cx="8229600" cy="1143000"/>
          </a:xfrm>
        </p:spPr>
        <p:txBody>
          <a:bodyPr>
            <a:normAutofit fontScale="90000"/>
          </a:bodyPr>
          <a:lstStyle/>
          <a:p>
            <a:r>
              <a:rPr lang="en-US" smtClean="0"/>
              <a:t>Terrestrial-based solutions: </a:t>
            </a:r>
            <a:r>
              <a:rPr lang="en-US" dirty="0" smtClean="0"/>
              <a:t>Interrogated Radio</a:t>
            </a:r>
            <a:endParaRPr lang="en-US" dirty="0"/>
          </a:p>
        </p:txBody>
      </p:sp>
      <p:sp>
        <p:nvSpPr>
          <p:cNvPr id="3" name="Content Placeholder 2"/>
          <p:cNvSpPr>
            <a:spLocks noGrp="1"/>
          </p:cNvSpPr>
          <p:nvPr>
            <p:ph idx="1"/>
            <p:custDataLst>
              <p:tags r:id="rId3"/>
            </p:custDataLst>
          </p:nvPr>
        </p:nvSpPr>
        <p:spPr/>
        <p:txBody>
          <a:bodyPr>
            <a:normAutofit/>
          </a:bodyPr>
          <a:lstStyle/>
          <a:p>
            <a:pPr lvl="1"/>
            <a:endParaRPr lang="en-US" dirty="0" smtClean="0"/>
          </a:p>
          <a:p>
            <a:pPr lvl="1"/>
            <a:endParaRPr lang="en-US" dirty="0" smtClean="0"/>
          </a:p>
          <a:p>
            <a:pPr lvl="1"/>
            <a:endParaRPr lang="en-US" dirty="0" smtClean="0"/>
          </a:p>
          <a:p>
            <a:pPr lvl="1"/>
            <a:endParaRPr lang="en-US" dirty="0" smtClean="0"/>
          </a:p>
          <a:p>
            <a:pPr lvl="1"/>
            <a:endParaRPr lang="en-US" dirty="0"/>
          </a:p>
        </p:txBody>
      </p:sp>
      <p:sp>
        <p:nvSpPr>
          <p:cNvPr id="5" name="Content Placeholder 2"/>
          <p:cNvSpPr txBox="1">
            <a:spLocks/>
          </p:cNvSpPr>
          <p:nvPr>
            <p:custDataLst>
              <p:tags r:id="rId4"/>
            </p:custDataLst>
          </p:nvPr>
        </p:nvSpPr>
        <p:spPr>
          <a:xfrm>
            <a:off x="454152" y="1752600"/>
            <a:ext cx="8503920" cy="1882489"/>
          </a:xfrm>
          <a:prstGeom prst="rect">
            <a:avLst/>
          </a:prstGeom>
        </p:spPr>
        <p:txBody>
          <a:bodyPr vert="horz">
            <a:normAutofit fontScale="85000" lnSpcReduction="2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Clr>
                <a:srgbClr val="93A299"/>
              </a:buClr>
              <a:buFont typeface="Arial" pitchFamily="34" charset="0"/>
              <a:buChar char="•"/>
            </a:pPr>
            <a:r>
              <a:rPr lang="en-US" sz="2800" dirty="0" smtClean="0">
                <a:solidFill>
                  <a:srgbClr val="292934"/>
                </a:solidFill>
              </a:rPr>
              <a:t>Concept</a:t>
            </a:r>
          </a:p>
          <a:p>
            <a:pPr lvl="1">
              <a:buClr>
                <a:srgbClr val="AD8F67"/>
              </a:buClr>
              <a:buFont typeface="Arial" pitchFamily="34" charset="0"/>
              <a:buChar char="•"/>
            </a:pPr>
            <a:r>
              <a:rPr lang="en-US" sz="2300" dirty="0" smtClean="0">
                <a:solidFill>
                  <a:srgbClr val="292934"/>
                </a:solidFill>
              </a:rPr>
              <a:t>Bi-directional </a:t>
            </a:r>
            <a:r>
              <a:rPr lang="en-US" sz="2300" dirty="0">
                <a:solidFill>
                  <a:srgbClr val="292934"/>
                </a:solidFill>
              </a:rPr>
              <a:t>communication </a:t>
            </a:r>
            <a:r>
              <a:rPr lang="en-US" sz="2300" dirty="0" smtClean="0">
                <a:solidFill>
                  <a:srgbClr val="292934"/>
                </a:solidFill>
              </a:rPr>
              <a:t>system   </a:t>
            </a:r>
          </a:p>
          <a:p>
            <a:pPr lvl="1">
              <a:buClr>
                <a:srgbClr val="AD8F67"/>
              </a:buClr>
              <a:buFont typeface="Arial" pitchFamily="34" charset="0"/>
              <a:buChar char="•"/>
            </a:pPr>
            <a:r>
              <a:rPr lang="en-US" sz="2300" dirty="0" smtClean="0">
                <a:solidFill>
                  <a:srgbClr val="292934"/>
                </a:solidFill>
              </a:rPr>
              <a:t>Very </a:t>
            </a:r>
            <a:r>
              <a:rPr lang="en-US" sz="2300" dirty="0">
                <a:solidFill>
                  <a:srgbClr val="292934"/>
                </a:solidFill>
              </a:rPr>
              <a:t>similar to the </a:t>
            </a:r>
            <a:r>
              <a:rPr lang="en-US" sz="2300" dirty="0" smtClean="0">
                <a:solidFill>
                  <a:srgbClr val="292934"/>
                </a:solidFill>
              </a:rPr>
              <a:t>SCADA without the implied control of SCADA</a:t>
            </a:r>
            <a:r>
              <a:rPr lang="en-US" sz="2100" dirty="0" smtClean="0">
                <a:solidFill>
                  <a:srgbClr val="292934"/>
                </a:solidFill>
              </a:rPr>
              <a:t> </a:t>
            </a:r>
          </a:p>
          <a:p>
            <a:pPr lvl="1">
              <a:buClr>
                <a:srgbClr val="AD8F67"/>
              </a:buClr>
              <a:buFont typeface="Arial" pitchFamily="34" charset="0"/>
              <a:buChar char="•"/>
            </a:pPr>
            <a:r>
              <a:rPr lang="en-US" sz="2300" dirty="0" smtClean="0">
                <a:solidFill>
                  <a:srgbClr val="292934"/>
                </a:solidFill>
              </a:rPr>
              <a:t>Data </a:t>
            </a:r>
            <a:r>
              <a:rPr lang="en-US" sz="2300" dirty="0">
                <a:solidFill>
                  <a:srgbClr val="292934"/>
                </a:solidFill>
              </a:rPr>
              <a:t>is usually collected by developing a polling cycle for all stations in the </a:t>
            </a:r>
            <a:r>
              <a:rPr lang="en-US" sz="2300" dirty="0" smtClean="0">
                <a:solidFill>
                  <a:srgbClr val="292934"/>
                </a:solidFill>
              </a:rPr>
              <a:t>network  </a:t>
            </a:r>
          </a:p>
          <a:p>
            <a:pPr lvl="2">
              <a:buClr>
                <a:srgbClr val="726056"/>
              </a:buClr>
              <a:buFont typeface="Arial" pitchFamily="34" charset="0"/>
              <a:buChar char="•"/>
            </a:pPr>
            <a:r>
              <a:rPr lang="en-US" sz="2100" dirty="0" smtClean="0">
                <a:solidFill>
                  <a:srgbClr val="292934"/>
                </a:solidFill>
              </a:rPr>
              <a:t>If </a:t>
            </a:r>
            <a:r>
              <a:rPr lang="en-US" sz="2100" dirty="0">
                <a:solidFill>
                  <a:srgbClr val="292934"/>
                </a:solidFill>
              </a:rPr>
              <a:t>the network is large, the amount of time for the polling cycle </a:t>
            </a:r>
            <a:r>
              <a:rPr lang="en-US" sz="2100" dirty="0" smtClean="0">
                <a:solidFill>
                  <a:srgbClr val="292934"/>
                </a:solidFill>
              </a:rPr>
              <a:t>can </a:t>
            </a:r>
            <a:r>
              <a:rPr lang="en-US" sz="2100" dirty="0">
                <a:solidFill>
                  <a:srgbClr val="292934"/>
                </a:solidFill>
              </a:rPr>
              <a:t>be </a:t>
            </a:r>
            <a:r>
              <a:rPr lang="en-US" sz="2100" dirty="0" smtClean="0">
                <a:solidFill>
                  <a:srgbClr val="292934"/>
                </a:solidFill>
              </a:rPr>
              <a:t>long</a:t>
            </a:r>
            <a:endParaRPr lang="en-US" sz="2100" dirty="0">
              <a:solidFill>
                <a:srgbClr val="292934"/>
              </a:solidFill>
            </a:endParaRPr>
          </a:p>
          <a:p>
            <a:pPr lvl="2">
              <a:buClr>
                <a:srgbClr val="726056"/>
              </a:buClr>
              <a:buFont typeface="Arial" pitchFamily="34" charset="0"/>
              <a:buChar char="•"/>
            </a:pPr>
            <a:endParaRPr lang="en-US" sz="2100" dirty="0">
              <a:solidFill>
                <a:srgbClr val="292934"/>
              </a:solidFill>
            </a:endParaRPr>
          </a:p>
          <a:p>
            <a:pPr lvl="1">
              <a:buClr>
                <a:srgbClr val="AD8F67"/>
              </a:buClr>
            </a:pPr>
            <a:endParaRPr lang="en-US" dirty="0">
              <a:solidFill>
                <a:srgbClr val="D2533C"/>
              </a:solidFill>
            </a:endParaRPr>
          </a:p>
        </p:txBody>
      </p:sp>
      <p:sp>
        <p:nvSpPr>
          <p:cNvPr id="4" name="Rectangle 83"/>
          <p:cNvSpPr>
            <a:spLocks noChangeArrowheads="1"/>
          </p:cNvSpPr>
          <p:nvPr>
            <p:custDataLst>
              <p:tags r:id="rId5"/>
            </p:custDataLst>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292934"/>
              </a:solidFill>
            </a:endParaRPr>
          </a:p>
        </p:txBody>
      </p:sp>
      <p:sp>
        <p:nvSpPr>
          <p:cNvPr id="88" name="Rectangle 87"/>
          <p:cNvSpPr/>
          <p:nvPr>
            <p:custDataLst>
              <p:tags r:id="rId6"/>
            </p:custDataLst>
          </p:nvPr>
        </p:nvSpPr>
        <p:spPr>
          <a:xfrm>
            <a:off x="3503016" y="3581400"/>
            <a:ext cx="5485889"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11" name="Picture 4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248400" y="4236296"/>
            <a:ext cx="838200" cy="1402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89" name="Group 1"/>
          <p:cNvGrpSpPr>
            <a:grpSpLocks noChangeAspect="1"/>
          </p:cNvGrpSpPr>
          <p:nvPr/>
        </p:nvGrpSpPr>
        <p:grpSpPr bwMode="auto">
          <a:xfrm>
            <a:off x="3503016" y="3552501"/>
            <a:ext cx="5485889" cy="3153099"/>
            <a:chOff x="2528" y="2250"/>
            <a:chExt cx="10741" cy="6349"/>
          </a:xfrm>
        </p:grpSpPr>
        <p:sp>
          <p:nvSpPr>
            <p:cNvPr id="90" name="AutoShape 3"/>
            <p:cNvSpPr>
              <a:spLocks/>
            </p:cNvSpPr>
            <p:nvPr>
              <p:custDataLst>
                <p:tags r:id="rId11"/>
              </p:custDataLst>
            </p:nvPr>
          </p:nvSpPr>
          <p:spPr bwMode="auto">
            <a:xfrm>
              <a:off x="9462" y="5625"/>
              <a:ext cx="1122" cy="839"/>
            </a:xfrm>
            <a:prstGeom prst="roundRect">
              <a:avLst>
                <a:gd name="adj" fmla="val 231"/>
              </a:avLst>
            </a:prstGeom>
            <a:solidFill>
              <a:srgbClr val="B3B3B3"/>
            </a:solidFill>
            <a:ln w="9525">
              <a:solidFill>
                <a:srgbClr val="000000"/>
              </a:solidFill>
              <a:round/>
              <a:headEnd/>
              <a:tailEnd type="triangle" w="med" len="med"/>
            </a:ln>
          </p:spPr>
          <p:txBody>
            <a:bodyPr vert="horz" wrap="square" lIns="61265" tIns="30632" rIns="61265" bIns="30632" numCol="1" anchor="ctr" anchorCtr="0" compatLnSpc="1">
              <a:prstTxWarp prst="textNoShape">
                <a:avLst/>
              </a:prstTxWarp>
            </a:bodyPr>
            <a:lstStyle/>
            <a:p>
              <a:pPr fontAlgn="base">
                <a:spcBef>
                  <a:spcPct val="0"/>
                </a:spcBef>
                <a:spcAft>
                  <a:spcPct val="0"/>
                </a:spcAft>
              </a:pPr>
              <a:endParaRPr lang="en-US" smtClean="0">
                <a:solidFill>
                  <a:srgbClr val="292934"/>
                </a:solidFill>
              </a:endParaRPr>
            </a:p>
          </p:txBody>
        </p:sp>
        <p:pic>
          <p:nvPicPr>
            <p:cNvPr id="91" name="Picture 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10" y="2473"/>
              <a:ext cx="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2" name="Picture 7"/>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563" y="2250"/>
              <a:ext cx="1554" cy="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3" name="Picture 8"/>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167" y="2269"/>
              <a:ext cx="1552" cy="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4" name="Picture 29"/>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555" y="3707"/>
              <a:ext cx="18" cy="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5" name="Picture 41"/>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344" y="4580"/>
              <a:ext cx="1861" cy="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6" name="Picture 43"/>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562" y="5683"/>
              <a:ext cx="818" cy="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7" name="AutoShape 44"/>
            <p:cNvSpPr>
              <a:spLocks/>
            </p:cNvSpPr>
            <p:nvPr>
              <p:custDataLst>
                <p:tags r:id="rId12"/>
              </p:custDataLst>
            </p:nvPr>
          </p:nvSpPr>
          <p:spPr bwMode="auto">
            <a:xfrm>
              <a:off x="2528" y="6361"/>
              <a:ext cx="10741" cy="2238"/>
            </a:xfrm>
            <a:prstGeom prst="roundRect">
              <a:avLst>
                <a:gd name="adj" fmla="val 83"/>
              </a:avLst>
            </a:prstGeom>
            <a:solidFill>
              <a:srgbClr val="996633"/>
            </a:solidFill>
            <a:ln w="9525">
              <a:solidFill>
                <a:srgbClr val="000000"/>
              </a:solidFill>
              <a:round/>
              <a:headEnd/>
              <a:tailEnd type="triangle" w="med" len="med"/>
            </a:ln>
          </p:spPr>
          <p:txBody>
            <a:bodyPr vert="horz" wrap="square" lIns="61265" tIns="30632" rIns="61265" bIns="30632" numCol="1" anchor="ctr" anchorCtr="0" compatLnSpc="1">
              <a:prstTxWarp prst="textNoShape">
                <a:avLst/>
              </a:prstTxWarp>
            </a:bodyPr>
            <a:lstStyle/>
            <a:p>
              <a:pPr fontAlgn="base">
                <a:spcBef>
                  <a:spcPct val="0"/>
                </a:spcBef>
                <a:spcAft>
                  <a:spcPct val="0"/>
                </a:spcAft>
              </a:pPr>
              <a:endParaRPr lang="en-US" smtClean="0">
                <a:solidFill>
                  <a:srgbClr val="292934"/>
                </a:solidFill>
              </a:endParaRPr>
            </a:p>
          </p:txBody>
        </p:sp>
        <p:pic>
          <p:nvPicPr>
            <p:cNvPr id="98" name="Picture 6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821" y="5417"/>
              <a:ext cx="1554" cy="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9" name="Text Box 63"/>
            <p:cNvSpPr txBox="1">
              <a:spLocks noChangeArrowheads="1"/>
            </p:cNvSpPr>
            <p:nvPr>
              <p:custDataLst>
                <p:tags r:id="rId13"/>
              </p:custDataLst>
            </p:nvPr>
          </p:nvSpPr>
          <p:spPr bwMode="auto">
            <a:xfrm>
              <a:off x="11206" y="5728"/>
              <a:ext cx="1090"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type="triangle" w="med" len="med"/>
                </a14:hiddenLine>
              </a:ext>
            </a:extLst>
          </p:spPr>
          <p:txBody>
            <a:bodyPr vert="horz" wrap="square" lIns="54698" tIns="34853" rIns="54698" bIns="27349" numCol="1" anchor="t" anchorCtr="0" compatLnSpc="1">
              <a:prstTxWarp prst="textNoShape">
                <a:avLst/>
              </a:prstTxWarp>
            </a:bodyPr>
            <a:lstStyle/>
            <a:p>
              <a:pPr fontAlgn="base">
                <a:spcBef>
                  <a:spcPct val="0"/>
                </a:spcBef>
                <a:spcAft>
                  <a:spcPct val="0"/>
                </a:spcAft>
              </a:pPr>
              <a:r>
                <a:rPr lang="en-GB" sz="800" smtClean="0">
                  <a:solidFill>
                    <a:srgbClr val="000000"/>
                  </a:solidFill>
                  <a:ea typeface="Arial Unicode MS" pitchFamily="34" charset="-128"/>
                </a:rPr>
                <a:t>Internet</a:t>
              </a:r>
              <a:endParaRPr lang="en-GB" smtClean="0">
                <a:solidFill>
                  <a:srgbClr val="292934"/>
                </a:solidFill>
              </a:endParaRPr>
            </a:p>
          </p:txBody>
        </p:sp>
        <p:sp>
          <p:nvSpPr>
            <p:cNvPr id="100" name="Line 64"/>
            <p:cNvSpPr>
              <a:spLocks noChangeShapeType="1"/>
            </p:cNvSpPr>
            <p:nvPr>
              <p:custDataLst>
                <p:tags r:id="rId14"/>
              </p:custDataLst>
            </p:nvPr>
          </p:nvSpPr>
          <p:spPr bwMode="auto">
            <a:xfrm>
              <a:off x="10594" y="5933"/>
              <a:ext cx="543" cy="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92934"/>
                </a:solidFill>
              </a:endParaRPr>
            </a:p>
          </p:txBody>
        </p:sp>
        <p:pic>
          <p:nvPicPr>
            <p:cNvPr id="101" name="Picture 67"/>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9358" y="4813"/>
              <a:ext cx="159" cy="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 name="Text Box 68"/>
            <p:cNvSpPr txBox="1">
              <a:spLocks noChangeArrowheads="1"/>
            </p:cNvSpPr>
            <p:nvPr>
              <p:custDataLst>
                <p:tags r:id="rId15"/>
              </p:custDataLst>
            </p:nvPr>
          </p:nvSpPr>
          <p:spPr bwMode="auto">
            <a:xfrm>
              <a:off x="8816" y="6508"/>
              <a:ext cx="2593"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type="triangle" w="med" len="med"/>
                </a14:hiddenLine>
              </a:ext>
            </a:extLst>
          </p:spPr>
          <p:txBody>
            <a:bodyPr vert="horz" wrap="square" lIns="54698" tIns="34853" rIns="54698" bIns="27349" numCol="1" anchor="t" anchorCtr="0" compatLnSpc="1">
              <a:prstTxWarp prst="textNoShape">
                <a:avLst/>
              </a:prstTxWarp>
            </a:bodyPr>
            <a:lstStyle/>
            <a:p>
              <a:pPr fontAlgn="base">
                <a:spcBef>
                  <a:spcPct val="0"/>
                </a:spcBef>
                <a:spcAft>
                  <a:spcPct val="0"/>
                </a:spcAft>
              </a:pPr>
              <a:r>
                <a:rPr lang="en-GB" sz="800" dirty="0" smtClean="0">
                  <a:solidFill>
                    <a:srgbClr val="000000"/>
                  </a:solidFill>
                  <a:ea typeface="Arial Unicode MS" pitchFamily="34" charset="-128"/>
                </a:rPr>
                <a:t>Decision Support </a:t>
              </a:r>
              <a:r>
                <a:rPr lang="en-GB" sz="800" dirty="0" err="1" smtClean="0">
                  <a:solidFill>
                    <a:srgbClr val="000000"/>
                  </a:solidFill>
                  <a:ea typeface="Arial Unicode MS" pitchFamily="34" charset="-128"/>
                </a:rPr>
                <a:t>Center</a:t>
              </a:r>
              <a:endParaRPr lang="en-GB" dirty="0" smtClean="0">
                <a:solidFill>
                  <a:srgbClr val="292934"/>
                </a:solidFill>
              </a:endParaRPr>
            </a:p>
          </p:txBody>
        </p:sp>
        <p:sp>
          <p:nvSpPr>
            <p:cNvPr id="103" name="Line 69"/>
            <p:cNvSpPr>
              <a:spLocks noChangeShapeType="1"/>
            </p:cNvSpPr>
            <p:nvPr>
              <p:custDataLst>
                <p:tags r:id="rId16"/>
              </p:custDataLst>
            </p:nvPr>
          </p:nvSpPr>
          <p:spPr bwMode="auto">
            <a:xfrm flipV="1">
              <a:off x="12052" y="5046"/>
              <a:ext cx="271" cy="56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92934"/>
                </a:solidFill>
              </a:endParaRPr>
            </a:p>
          </p:txBody>
        </p:sp>
        <p:sp>
          <p:nvSpPr>
            <p:cNvPr id="104" name="Line 70"/>
            <p:cNvSpPr>
              <a:spLocks noChangeShapeType="1"/>
            </p:cNvSpPr>
            <p:nvPr>
              <p:custDataLst>
                <p:tags r:id="rId17"/>
              </p:custDataLst>
            </p:nvPr>
          </p:nvSpPr>
          <p:spPr bwMode="auto">
            <a:xfrm>
              <a:off x="12052" y="5608"/>
              <a:ext cx="544" cy="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92934"/>
                </a:solidFill>
              </a:endParaRPr>
            </a:p>
          </p:txBody>
        </p:sp>
        <p:sp>
          <p:nvSpPr>
            <p:cNvPr id="105" name="Line 71"/>
            <p:cNvSpPr>
              <a:spLocks noChangeShapeType="1"/>
            </p:cNvSpPr>
            <p:nvPr>
              <p:custDataLst>
                <p:tags r:id="rId18"/>
              </p:custDataLst>
            </p:nvPr>
          </p:nvSpPr>
          <p:spPr bwMode="auto">
            <a:xfrm flipH="1" flipV="1">
              <a:off x="11777" y="5046"/>
              <a:ext cx="278" cy="56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92934"/>
                </a:solidFill>
              </a:endParaRPr>
            </a:p>
          </p:txBody>
        </p:sp>
        <p:sp>
          <p:nvSpPr>
            <p:cNvPr id="106" name="AutoShape 72"/>
            <p:cNvSpPr>
              <a:spLocks noChangeArrowheads="1"/>
            </p:cNvSpPr>
            <p:nvPr>
              <p:custDataLst>
                <p:tags r:id="rId19"/>
              </p:custDataLst>
            </p:nvPr>
          </p:nvSpPr>
          <p:spPr bwMode="auto">
            <a:xfrm>
              <a:off x="9387" y="5412"/>
              <a:ext cx="1207" cy="214"/>
            </a:xfrm>
            <a:prstGeom prst="roundRect">
              <a:avLst>
                <a:gd name="adj" fmla="val 889"/>
              </a:avLst>
            </a:prstGeom>
            <a:solidFill>
              <a:srgbClr val="804C19"/>
            </a:solidFill>
            <a:ln w="9525">
              <a:solidFill>
                <a:srgbClr val="000000"/>
              </a:solidFill>
              <a:round/>
              <a:headEnd/>
              <a:tailEnd/>
            </a:ln>
          </p:spPr>
          <p:txBody>
            <a:bodyPr vert="horz" wrap="square" lIns="61265" tIns="30632" rIns="61265" bIns="30632" numCol="1" anchor="ctr" anchorCtr="0" compatLnSpc="1">
              <a:prstTxWarp prst="textNoShape">
                <a:avLst/>
              </a:prstTxWarp>
            </a:bodyPr>
            <a:lstStyle/>
            <a:p>
              <a:pPr fontAlgn="base">
                <a:spcBef>
                  <a:spcPct val="0"/>
                </a:spcBef>
                <a:spcAft>
                  <a:spcPct val="0"/>
                </a:spcAft>
              </a:pPr>
              <a:endParaRPr lang="en-US" smtClean="0">
                <a:solidFill>
                  <a:srgbClr val="292934"/>
                </a:solidFill>
              </a:endParaRPr>
            </a:p>
          </p:txBody>
        </p:sp>
        <p:pic>
          <p:nvPicPr>
            <p:cNvPr id="107" name="Picture 73"/>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1523" y="4460"/>
              <a:ext cx="429" cy="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8" name="Picture 74"/>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2208" y="4460"/>
              <a:ext cx="429" cy="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9" name="Picture 75"/>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2594" y="5162"/>
              <a:ext cx="429" cy="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112" name="Picture 56"/>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20828384">
            <a:off x="4910986" y="4990279"/>
            <a:ext cx="343096" cy="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3" name="Picture 56"/>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20828384">
            <a:off x="5444386" y="4919853"/>
            <a:ext cx="343096" cy="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4" name="Picture 56"/>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20828384">
            <a:off x="6023518" y="4843653"/>
            <a:ext cx="343096" cy="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5" name="Line 64"/>
          <p:cNvSpPr>
            <a:spLocks noChangeShapeType="1"/>
          </p:cNvSpPr>
          <p:nvPr>
            <p:custDataLst>
              <p:tags r:id="rId7"/>
            </p:custDataLst>
          </p:nvPr>
        </p:nvSpPr>
        <p:spPr bwMode="auto">
          <a:xfrm>
            <a:off x="6905841" y="4825362"/>
            <a:ext cx="126154" cy="24193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92934"/>
              </a:solidFill>
            </a:endParaRPr>
          </a:p>
        </p:txBody>
      </p:sp>
      <p:pic>
        <p:nvPicPr>
          <p:cNvPr id="131" name="Picture 9"/>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flipH="1">
            <a:off x="3647234" y="3993834"/>
            <a:ext cx="50598" cy="9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2" name="Picture 9"/>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flipH="1">
            <a:off x="3835602" y="4038600"/>
            <a:ext cx="50598" cy="9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3" name="Picture 9"/>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flipH="1">
            <a:off x="4216602" y="4038600"/>
            <a:ext cx="50598" cy="9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4" name="Picture 9"/>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flipH="1">
            <a:off x="3962400" y="4419600"/>
            <a:ext cx="50598" cy="9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5" name="Picture 9"/>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flipH="1">
            <a:off x="3657600" y="4478074"/>
            <a:ext cx="50598" cy="9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6" name="Picture 9"/>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flipH="1">
            <a:off x="4114800" y="4478074"/>
            <a:ext cx="50598" cy="9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7" name="Picture 9"/>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flipH="1">
            <a:off x="3733800" y="4630474"/>
            <a:ext cx="50598" cy="9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8" name="Picture 9"/>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flipH="1">
            <a:off x="4343400" y="4554274"/>
            <a:ext cx="50598" cy="9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9" name="Picture 9"/>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flipH="1">
            <a:off x="3657600" y="4267200"/>
            <a:ext cx="50598" cy="9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0" name="Picture 9"/>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flipH="1">
            <a:off x="4038600" y="4191000"/>
            <a:ext cx="50598" cy="9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1" name="Picture 9"/>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flipH="1">
            <a:off x="4445202" y="4114800"/>
            <a:ext cx="50598" cy="9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2" name="Picture 9"/>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flipH="1">
            <a:off x="4521402" y="4343400"/>
            <a:ext cx="50598" cy="9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3" name="Picture 9"/>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flipH="1">
            <a:off x="3835602" y="4267200"/>
            <a:ext cx="50598" cy="9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4" name="Picture 9"/>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flipH="1">
            <a:off x="4292802" y="4343400"/>
            <a:ext cx="50598" cy="9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5" name="Content Placeholder 2"/>
          <p:cNvSpPr txBox="1">
            <a:spLocks/>
          </p:cNvSpPr>
          <p:nvPr>
            <p:custDataLst>
              <p:tags r:id="rId8"/>
            </p:custDataLst>
          </p:nvPr>
        </p:nvSpPr>
        <p:spPr>
          <a:xfrm>
            <a:off x="447141" y="3657599"/>
            <a:ext cx="2905659" cy="3048001"/>
          </a:xfrm>
          <a:prstGeom prst="rect">
            <a:avLst/>
          </a:prstGeom>
        </p:spPr>
        <p:txBody>
          <a:bodyPr vert="horz">
            <a:normAutofit fontScale="62500" lnSpcReduction="2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lvl="2">
              <a:buClr>
                <a:srgbClr val="726056"/>
              </a:buClr>
              <a:buFont typeface="Arial" pitchFamily="34" charset="0"/>
              <a:buChar char="•"/>
            </a:pPr>
            <a:endParaRPr lang="en-US" sz="2100" dirty="0">
              <a:solidFill>
                <a:srgbClr val="292934"/>
              </a:solidFill>
            </a:endParaRPr>
          </a:p>
          <a:p>
            <a:pPr>
              <a:buClr>
                <a:srgbClr val="93A299"/>
              </a:buClr>
              <a:buFont typeface="Arial" pitchFamily="34" charset="0"/>
              <a:buChar char="•"/>
            </a:pPr>
            <a:r>
              <a:rPr lang="en-US" sz="3100" dirty="0" smtClean="0">
                <a:solidFill>
                  <a:srgbClr val="292934"/>
                </a:solidFill>
              </a:rPr>
              <a:t>Frequencies: Usually </a:t>
            </a:r>
            <a:r>
              <a:rPr lang="en-US" sz="3100" dirty="0">
                <a:solidFill>
                  <a:srgbClr val="292934"/>
                </a:solidFill>
              </a:rPr>
              <a:t>in the VHF range being less than 180 </a:t>
            </a:r>
            <a:r>
              <a:rPr lang="en-US" sz="3100" dirty="0" err="1">
                <a:solidFill>
                  <a:srgbClr val="292934"/>
                </a:solidFill>
              </a:rPr>
              <a:t>MHz.</a:t>
            </a:r>
            <a:endParaRPr lang="en-US" sz="3100" dirty="0">
              <a:solidFill>
                <a:srgbClr val="292934"/>
              </a:solidFill>
            </a:endParaRPr>
          </a:p>
          <a:p>
            <a:pPr>
              <a:buClr>
                <a:srgbClr val="93A299"/>
              </a:buClr>
              <a:buFont typeface="Arial" pitchFamily="34" charset="0"/>
              <a:buChar char="•"/>
            </a:pPr>
            <a:r>
              <a:rPr lang="en-US" sz="3400" dirty="0" smtClean="0">
                <a:solidFill>
                  <a:srgbClr val="292934"/>
                </a:solidFill>
              </a:rPr>
              <a:t>Regulation: The </a:t>
            </a:r>
            <a:r>
              <a:rPr lang="en-US" sz="3400" dirty="0">
                <a:solidFill>
                  <a:srgbClr val="292934"/>
                </a:solidFill>
              </a:rPr>
              <a:t>Telecom Regulatory Authority of India will need to provide permission to use radio frequencies.  </a:t>
            </a:r>
            <a:endParaRPr lang="en-US" sz="3400" dirty="0" smtClean="0">
              <a:solidFill>
                <a:srgbClr val="292934"/>
              </a:solidFill>
            </a:endParaRPr>
          </a:p>
          <a:p>
            <a:pPr lvl="1">
              <a:buClr>
                <a:srgbClr val="AD8F67"/>
              </a:buClr>
            </a:pPr>
            <a:endParaRPr lang="en-US" dirty="0" smtClean="0">
              <a:solidFill>
                <a:srgbClr val="D2533C"/>
              </a:solidFill>
            </a:endParaRPr>
          </a:p>
          <a:p>
            <a:pPr lvl="1">
              <a:buClr>
                <a:srgbClr val="AD8F67"/>
              </a:buClr>
            </a:pPr>
            <a:endParaRPr lang="en-US" dirty="0" smtClean="0">
              <a:solidFill>
                <a:srgbClr val="D2533C"/>
              </a:solidFill>
            </a:endParaRPr>
          </a:p>
          <a:p>
            <a:pPr lvl="1">
              <a:buClr>
                <a:srgbClr val="AD8F67"/>
              </a:buClr>
            </a:pPr>
            <a:endParaRPr lang="en-US" dirty="0" smtClean="0">
              <a:solidFill>
                <a:srgbClr val="D2533C"/>
              </a:solidFill>
            </a:endParaRPr>
          </a:p>
          <a:p>
            <a:pPr lvl="1">
              <a:buClr>
                <a:srgbClr val="AD8F67"/>
              </a:buClr>
            </a:pPr>
            <a:endParaRPr lang="en-US" dirty="0" smtClean="0">
              <a:solidFill>
                <a:srgbClr val="D2533C"/>
              </a:solidFill>
            </a:endParaRPr>
          </a:p>
          <a:p>
            <a:pPr lvl="1">
              <a:buClr>
                <a:srgbClr val="AD8F67"/>
              </a:buClr>
            </a:pPr>
            <a:endParaRPr lang="en-US" dirty="0">
              <a:solidFill>
                <a:srgbClr val="D2533C"/>
              </a:solidFill>
            </a:endParaRPr>
          </a:p>
        </p:txBody>
      </p:sp>
      <p:pic>
        <p:nvPicPr>
          <p:cNvPr id="7" name="Audio 6">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90090357"/>
      </p:ext>
    </p:extLst>
  </p:cSld>
  <p:clrMapOvr>
    <a:masterClrMapping/>
  </p:clrMapOvr>
  <mc:AlternateContent xmlns:mc="http://schemas.openxmlformats.org/markup-compatibility/2006" xmlns:p14="http://schemas.microsoft.com/office/powerpoint/2010/main">
    <mc:Choice Requires="p14">
      <p:transition spd="slow" p14:dur="2000" advTm="72211"/>
    </mc:Choice>
    <mc:Fallback xmlns="">
      <p:transition spd="slow" advTm="72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0" presetClass="entr" presetSubtype="0" repeatCount="indefinite" fill="hold" nodeType="afterEffect">
                                  <p:stCondLst>
                                    <p:cond delay="0"/>
                                  </p:stCondLst>
                                  <p:childTnLst>
                                    <p:set>
                                      <p:cBhvr>
                                        <p:cTn id="9" dur="1" fill="hold">
                                          <p:stCondLst>
                                            <p:cond delay="0"/>
                                          </p:stCondLst>
                                        </p:cTn>
                                        <p:tgtEl>
                                          <p:spTgt spid="131"/>
                                        </p:tgtEl>
                                        <p:attrNameLst>
                                          <p:attrName>style.visibility</p:attrName>
                                        </p:attrNameLst>
                                      </p:cBhvr>
                                      <p:to>
                                        <p:strVal val="visible"/>
                                      </p:to>
                                    </p:set>
                                    <p:animEffect transition="in" filter="fade">
                                      <p:cBhvr>
                                        <p:cTn id="10" dur="1000"/>
                                        <p:tgtEl>
                                          <p:spTgt spid="131"/>
                                        </p:tgtEl>
                                      </p:cBhvr>
                                    </p:animEffect>
                                  </p:childTnLst>
                                </p:cTn>
                              </p:par>
                              <p:par>
                                <p:cTn id="11" presetID="10" presetClass="entr" presetSubtype="0" repeatCount="indefinite" fill="hold" nodeType="withEffect">
                                  <p:stCondLst>
                                    <p:cond delay="0"/>
                                  </p:stCondLst>
                                  <p:childTnLst>
                                    <p:set>
                                      <p:cBhvr>
                                        <p:cTn id="12" dur="1" fill="hold">
                                          <p:stCondLst>
                                            <p:cond delay="0"/>
                                          </p:stCondLst>
                                        </p:cTn>
                                        <p:tgtEl>
                                          <p:spTgt spid="132"/>
                                        </p:tgtEl>
                                        <p:attrNameLst>
                                          <p:attrName>style.visibility</p:attrName>
                                        </p:attrNameLst>
                                      </p:cBhvr>
                                      <p:to>
                                        <p:strVal val="visible"/>
                                      </p:to>
                                    </p:set>
                                    <p:animEffect transition="in" filter="fade">
                                      <p:cBhvr>
                                        <p:cTn id="13" dur="1000"/>
                                        <p:tgtEl>
                                          <p:spTgt spid="132"/>
                                        </p:tgtEl>
                                      </p:cBhvr>
                                    </p:animEffect>
                                  </p:childTnLst>
                                </p:cTn>
                              </p:par>
                              <p:par>
                                <p:cTn id="14" presetID="10" presetClass="entr" presetSubtype="0" repeatCount="indefinite" fill="hold" nodeType="withEffect">
                                  <p:stCondLst>
                                    <p:cond delay="0"/>
                                  </p:stCondLst>
                                  <p:childTnLst>
                                    <p:set>
                                      <p:cBhvr>
                                        <p:cTn id="15" dur="1" fill="hold">
                                          <p:stCondLst>
                                            <p:cond delay="0"/>
                                          </p:stCondLst>
                                        </p:cTn>
                                        <p:tgtEl>
                                          <p:spTgt spid="133"/>
                                        </p:tgtEl>
                                        <p:attrNameLst>
                                          <p:attrName>style.visibility</p:attrName>
                                        </p:attrNameLst>
                                      </p:cBhvr>
                                      <p:to>
                                        <p:strVal val="visible"/>
                                      </p:to>
                                    </p:set>
                                    <p:animEffect transition="in" filter="fade">
                                      <p:cBhvr>
                                        <p:cTn id="16" dur="1000"/>
                                        <p:tgtEl>
                                          <p:spTgt spid="133"/>
                                        </p:tgtEl>
                                      </p:cBhvr>
                                    </p:animEffect>
                                  </p:childTnLst>
                                </p:cTn>
                              </p:par>
                              <p:par>
                                <p:cTn id="17" presetID="10" presetClass="entr" presetSubtype="0" repeatCount="indefinite" fill="hold" nodeType="withEffect">
                                  <p:stCondLst>
                                    <p:cond delay="0"/>
                                  </p:stCondLst>
                                  <p:childTnLst>
                                    <p:set>
                                      <p:cBhvr>
                                        <p:cTn id="18" dur="1" fill="hold">
                                          <p:stCondLst>
                                            <p:cond delay="0"/>
                                          </p:stCondLst>
                                        </p:cTn>
                                        <p:tgtEl>
                                          <p:spTgt spid="134"/>
                                        </p:tgtEl>
                                        <p:attrNameLst>
                                          <p:attrName>style.visibility</p:attrName>
                                        </p:attrNameLst>
                                      </p:cBhvr>
                                      <p:to>
                                        <p:strVal val="visible"/>
                                      </p:to>
                                    </p:set>
                                    <p:animEffect transition="in" filter="fade">
                                      <p:cBhvr>
                                        <p:cTn id="19" dur="1000"/>
                                        <p:tgtEl>
                                          <p:spTgt spid="134"/>
                                        </p:tgtEl>
                                      </p:cBhvr>
                                    </p:animEffect>
                                  </p:childTnLst>
                                </p:cTn>
                              </p:par>
                              <p:par>
                                <p:cTn id="20" presetID="10" presetClass="entr" presetSubtype="0" repeatCount="indefinite" fill="hold" nodeType="withEffect">
                                  <p:stCondLst>
                                    <p:cond delay="0"/>
                                  </p:stCondLst>
                                  <p:childTnLst>
                                    <p:set>
                                      <p:cBhvr>
                                        <p:cTn id="21" dur="1" fill="hold">
                                          <p:stCondLst>
                                            <p:cond delay="0"/>
                                          </p:stCondLst>
                                        </p:cTn>
                                        <p:tgtEl>
                                          <p:spTgt spid="135"/>
                                        </p:tgtEl>
                                        <p:attrNameLst>
                                          <p:attrName>style.visibility</p:attrName>
                                        </p:attrNameLst>
                                      </p:cBhvr>
                                      <p:to>
                                        <p:strVal val="visible"/>
                                      </p:to>
                                    </p:set>
                                    <p:animEffect transition="in" filter="fade">
                                      <p:cBhvr>
                                        <p:cTn id="22" dur="1000"/>
                                        <p:tgtEl>
                                          <p:spTgt spid="135"/>
                                        </p:tgtEl>
                                      </p:cBhvr>
                                    </p:animEffect>
                                  </p:childTnLst>
                                </p:cTn>
                              </p:par>
                              <p:par>
                                <p:cTn id="23" presetID="10" presetClass="entr" presetSubtype="0" repeatCount="indefinite" fill="hold" nodeType="withEffect">
                                  <p:stCondLst>
                                    <p:cond delay="0"/>
                                  </p:stCondLst>
                                  <p:childTnLst>
                                    <p:set>
                                      <p:cBhvr>
                                        <p:cTn id="24" dur="1" fill="hold">
                                          <p:stCondLst>
                                            <p:cond delay="0"/>
                                          </p:stCondLst>
                                        </p:cTn>
                                        <p:tgtEl>
                                          <p:spTgt spid="136"/>
                                        </p:tgtEl>
                                        <p:attrNameLst>
                                          <p:attrName>style.visibility</p:attrName>
                                        </p:attrNameLst>
                                      </p:cBhvr>
                                      <p:to>
                                        <p:strVal val="visible"/>
                                      </p:to>
                                    </p:set>
                                    <p:animEffect transition="in" filter="fade">
                                      <p:cBhvr>
                                        <p:cTn id="25" dur="1000"/>
                                        <p:tgtEl>
                                          <p:spTgt spid="136"/>
                                        </p:tgtEl>
                                      </p:cBhvr>
                                    </p:animEffect>
                                  </p:childTnLst>
                                </p:cTn>
                              </p:par>
                              <p:par>
                                <p:cTn id="26" presetID="10" presetClass="entr" presetSubtype="0" repeatCount="indefinite" fill="hold" nodeType="withEffect">
                                  <p:stCondLst>
                                    <p:cond delay="0"/>
                                  </p:stCondLst>
                                  <p:childTnLst>
                                    <p:set>
                                      <p:cBhvr>
                                        <p:cTn id="27" dur="1" fill="hold">
                                          <p:stCondLst>
                                            <p:cond delay="0"/>
                                          </p:stCondLst>
                                        </p:cTn>
                                        <p:tgtEl>
                                          <p:spTgt spid="137"/>
                                        </p:tgtEl>
                                        <p:attrNameLst>
                                          <p:attrName>style.visibility</p:attrName>
                                        </p:attrNameLst>
                                      </p:cBhvr>
                                      <p:to>
                                        <p:strVal val="visible"/>
                                      </p:to>
                                    </p:set>
                                    <p:animEffect transition="in" filter="fade">
                                      <p:cBhvr>
                                        <p:cTn id="28" dur="1000"/>
                                        <p:tgtEl>
                                          <p:spTgt spid="137"/>
                                        </p:tgtEl>
                                      </p:cBhvr>
                                    </p:animEffect>
                                  </p:childTnLst>
                                </p:cTn>
                              </p:par>
                              <p:par>
                                <p:cTn id="29" presetID="10" presetClass="entr" presetSubtype="0" repeatCount="indefinite" fill="hold" nodeType="withEffect">
                                  <p:stCondLst>
                                    <p:cond delay="0"/>
                                  </p:stCondLst>
                                  <p:childTnLst>
                                    <p:set>
                                      <p:cBhvr>
                                        <p:cTn id="30" dur="1" fill="hold">
                                          <p:stCondLst>
                                            <p:cond delay="0"/>
                                          </p:stCondLst>
                                        </p:cTn>
                                        <p:tgtEl>
                                          <p:spTgt spid="138"/>
                                        </p:tgtEl>
                                        <p:attrNameLst>
                                          <p:attrName>style.visibility</p:attrName>
                                        </p:attrNameLst>
                                      </p:cBhvr>
                                      <p:to>
                                        <p:strVal val="visible"/>
                                      </p:to>
                                    </p:set>
                                    <p:animEffect transition="in" filter="fade">
                                      <p:cBhvr>
                                        <p:cTn id="31" dur="1000"/>
                                        <p:tgtEl>
                                          <p:spTgt spid="138"/>
                                        </p:tgtEl>
                                      </p:cBhvr>
                                    </p:animEffect>
                                  </p:childTnLst>
                                </p:cTn>
                              </p:par>
                              <p:par>
                                <p:cTn id="32" presetID="10" presetClass="entr" presetSubtype="0" repeatCount="indefinite" fill="hold" nodeType="withEffect">
                                  <p:stCondLst>
                                    <p:cond delay="0"/>
                                  </p:stCondLst>
                                  <p:childTnLst>
                                    <p:set>
                                      <p:cBhvr>
                                        <p:cTn id="33" dur="1" fill="hold">
                                          <p:stCondLst>
                                            <p:cond delay="0"/>
                                          </p:stCondLst>
                                        </p:cTn>
                                        <p:tgtEl>
                                          <p:spTgt spid="139"/>
                                        </p:tgtEl>
                                        <p:attrNameLst>
                                          <p:attrName>style.visibility</p:attrName>
                                        </p:attrNameLst>
                                      </p:cBhvr>
                                      <p:to>
                                        <p:strVal val="visible"/>
                                      </p:to>
                                    </p:set>
                                    <p:animEffect transition="in" filter="fade">
                                      <p:cBhvr>
                                        <p:cTn id="34" dur="1000"/>
                                        <p:tgtEl>
                                          <p:spTgt spid="139"/>
                                        </p:tgtEl>
                                      </p:cBhvr>
                                    </p:animEffect>
                                  </p:childTnLst>
                                </p:cTn>
                              </p:par>
                              <p:par>
                                <p:cTn id="35" presetID="10" presetClass="entr" presetSubtype="0" repeatCount="indefinite" fill="hold" nodeType="withEffect">
                                  <p:stCondLst>
                                    <p:cond delay="0"/>
                                  </p:stCondLst>
                                  <p:childTnLst>
                                    <p:set>
                                      <p:cBhvr>
                                        <p:cTn id="36" dur="1" fill="hold">
                                          <p:stCondLst>
                                            <p:cond delay="0"/>
                                          </p:stCondLst>
                                        </p:cTn>
                                        <p:tgtEl>
                                          <p:spTgt spid="140"/>
                                        </p:tgtEl>
                                        <p:attrNameLst>
                                          <p:attrName>style.visibility</p:attrName>
                                        </p:attrNameLst>
                                      </p:cBhvr>
                                      <p:to>
                                        <p:strVal val="visible"/>
                                      </p:to>
                                    </p:set>
                                    <p:animEffect transition="in" filter="fade">
                                      <p:cBhvr>
                                        <p:cTn id="37" dur="1000"/>
                                        <p:tgtEl>
                                          <p:spTgt spid="140"/>
                                        </p:tgtEl>
                                      </p:cBhvr>
                                    </p:animEffect>
                                  </p:childTnLst>
                                </p:cTn>
                              </p:par>
                              <p:par>
                                <p:cTn id="38" presetID="10" presetClass="entr" presetSubtype="0" repeatCount="indefinite" fill="hold" nodeType="withEffect">
                                  <p:stCondLst>
                                    <p:cond delay="0"/>
                                  </p:stCondLst>
                                  <p:childTnLst>
                                    <p:set>
                                      <p:cBhvr>
                                        <p:cTn id="39" dur="1" fill="hold">
                                          <p:stCondLst>
                                            <p:cond delay="0"/>
                                          </p:stCondLst>
                                        </p:cTn>
                                        <p:tgtEl>
                                          <p:spTgt spid="141"/>
                                        </p:tgtEl>
                                        <p:attrNameLst>
                                          <p:attrName>style.visibility</p:attrName>
                                        </p:attrNameLst>
                                      </p:cBhvr>
                                      <p:to>
                                        <p:strVal val="visible"/>
                                      </p:to>
                                    </p:set>
                                    <p:animEffect transition="in" filter="fade">
                                      <p:cBhvr>
                                        <p:cTn id="40" dur="1000"/>
                                        <p:tgtEl>
                                          <p:spTgt spid="141"/>
                                        </p:tgtEl>
                                      </p:cBhvr>
                                    </p:animEffect>
                                  </p:childTnLst>
                                </p:cTn>
                              </p:par>
                              <p:par>
                                <p:cTn id="41" presetID="10" presetClass="entr" presetSubtype="0" repeatCount="indefinite" fill="hold" nodeType="withEffect">
                                  <p:stCondLst>
                                    <p:cond delay="0"/>
                                  </p:stCondLst>
                                  <p:childTnLst>
                                    <p:set>
                                      <p:cBhvr>
                                        <p:cTn id="42" dur="1" fill="hold">
                                          <p:stCondLst>
                                            <p:cond delay="0"/>
                                          </p:stCondLst>
                                        </p:cTn>
                                        <p:tgtEl>
                                          <p:spTgt spid="142"/>
                                        </p:tgtEl>
                                        <p:attrNameLst>
                                          <p:attrName>style.visibility</p:attrName>
                                        </p:attrNameLst>
                                      </p:cBhvr>
                                      <p:to>
                                        <p:strVal val="visible"/>
                                      </p:to>
                                    </p:set>
                                    <p:animEffect transition="in" filter="fade">
                                      <p:cBhvr>
                                        <p:cTn id="43" dur="1000"/>
                                        <p:tgtEl>
                                          <p:spTgt spid="142"/>
                                        </p:tgtEl>
                                      </p:cBhvr>
                                    </p:animEffect>
                                  </p:childTnLst>
                                </p:cTn>
                              </p:par>
                              <p:par>
                                <p:cTn id="44" presetID="10" presetClass="entr" presetSubtype="0" repeatCount="indefinite" fill="hold" nodeType="withEffect">
                                  <p:stCondLst>
                                    <p:cond delay="0"/>
                                  </p:stCondLst>
                                  <p:childTnLst>
                                    <p:set>
                                      <p:cBhvr>
                                        <p:cTn id="45" dur="1" fill="hold">
                                          <p:stCondLst>
                                            <p:cond delay="0"/>
                                          </p:stCondLst>
                                        </p:cTn>
                                        <p:tgtEl>
                                          <p:spTgt spid="143"/>
                                        </p:tgtEl>
                                        <p:attrNameLst>
                                          <p:attrName>style.visibility</p:attrName>
                                        </p:attrNameLst>
                                      </p:cBhvr>
                                      <p:to>
                                        <p:strVal val="visible"/>
                                      </p:to>
                                    </p:set>
                                    <p:animEffect transition="in" filter="fade">
                                      <p:cBhvr>
                                        <p:cTn id="46" dur="1000"/>
                                        <p:tgtEl>
                                          <p:spTgt spid="143"/>
                                        </p:tgtEl>
                                      </p:cBhvr>
                                    </p:animEffect>
                                  </p:childTnLst>
                                </p:cTn>
                              </p:par>
                              <p:par>
                                <p:cTn id="47" presetID="10" presetClass="entr" presetSubtype="0" repeatCount="indefinite" fill="hold" nodeType="withEffect">
                                  <p:stCondLst>
                                    <p:cond delay="0"/>
                                  </p:stCondLst>
                                  <p:childTnLst>
                                    <p:set>
                                      <p:cBhvr>
                                        <p:cTn id="48" dur="1" fill="hold">
                                          <p:stCondLst>
                                            <p:cond delay="0"/>
                                          </p:stCondLst>
                                        </p:cTn>
                                        <p:tgtEl>
                                          <p:spTgt spid="144"/>
                                        </p:tgtEl>
                                        <p:attrNameLst>
                                          <p:attrName>style.visibility</p:attrName>
                                        </p:attrNameLst>
                                      </p:cBhvr>
                                      <p:to>
                                        <p:strVal val="visible"/>
                                      </p:to>
                                    </p:set>
                                    <p:animEffect transition="in" filter="fade">
                                      <p:cBhvr>
                                        <p:cTn id="49" dur="1000"/>
                                        <p:tgtEl>
                                          <p:spTgt spid="144"/>
                                        </p:tgtEl>
                                      </p:cBhvr>
                                    </p:animEffect>
                                  </p:childTnLst>
                                </p:cTn>
                              </p:par>
                              <p:par>
                                <p:cTn id="50" presetID="10" presetClass="entr" presetSubtype="0" repeatCount="indefinite" fill="hold" nodeType="withEffect">
                                  <p:stCondLst>
                                    <p:cond delay="0"/>
                                  </p:stCondLst>
                                  <p:childTnLst>
                                    <p:set>
                                      <p:cBhvr>
                                        <p:cTn id="51" dur="1" fill="hold">
                                          <p:stCondLst>
                                            <p:cond delay="0"/>
                                          </p:stCondLst>
                                        </p:cTn>
                                        <p:tgtEl>
                                          <p:spTgt spid="112"/>
                                        </p:tgtEl>
                                        <p:attrNameLst>
                                          <p:attrName>style.visibility</p:attrName>
                                        </p:attrNameLst>
                                      </p:cBhvr>
                                      <p:to>
                                        <p:strVal val="visible"/>
                                      </p:to>
                                    </p:set>
                                    <p:animEffect transition="in" filter="fade">
                                      <p:cBhvr>
                                        <p:cTn id="52" dur="2000"/>
                                        <p:tgtEl>
                                          <p:spTgt spid="112"/>
                                        </p:tgtEl>
                                      </p:cBhvr>
                                    </p:animEffect>
                                  </p:childTnLst>
                                </p:cTn>
                              </p:par>
                              <p:par>
                                <p:cTn id="53" presetID="10" presetClass="entr" presetSubtype="0" repeatCount="indefinite" fill="hold" nodeType="withEffect">
                                  <p:stCondLst>
                                    <p:cond delay="200"/>
                                  </p:stCondLst>
                                  <p:childTnLst>
                                    <p:set>
                                      <p:cBhvr>
                                        <p:cTn id="54" dur="1" fill="hold">
                                          <p:stCondLst>
                                            <p:cond delay="0"/>
                                          </p:stCondLst>
                                        </p:cTn>
                                        <p:tgtEl>
                                          <p:spTgt spid="113"/>
                                        </p:tgtEl>
                                        <p:attrNameLst>
                                          <p:attrName>style.visibility</p:attrName>
                                        </p:attrNameLst>
                                      </p:cBhvr>
                                      <p:to>
                                        <p:strVal val="visible"/>
                                      </p:to>
                                    </p:set>
                                    <p:animEffect transition="in" filter="fade">
                                      <p:cBhvr>
                                        <p:cTn id="55" dur="2000"/>
                                        <p:tgtEl>
                                          <p:spTgt spid="113"/>
                                        </p:tgtEl>
                                      </p:cBhvr>
                                    </p:animEffect>
                                  </p:childTnLst>
                                </p:cTn>
                              </p:par>
                              <p:par>
                                <p:cTn id="56" presetID="10" presetClass="entr" presetSubtype="0" repeatCount="indefinite" fill="hold" nodeType="withEffect">
                                  <p:stCondLst>
                                    <p:cond delay="400"/>
                                  </p:stCondLst>
                                  <p:childTnLst>
                                    <p:set>
                                      <p:cBhvr>
                                        <p:cTn id="57" dur="1" fill="hold">
                                          <p:stCondLst>
                                            <p:cond delay="0"/>
                                          </p:stCondLst>
                                        </p:cTn>
                                        <p:tgtEl>
                                          <p:spTgt spid="114"/>
                                        </p:tgtEl>
                                        <p:attrNameLst>
                                          <p:attrName>style.visibility</p:attrName>
                                        </p:attrNameLst>
                                      </p:cBhvr>
                                      <p:to>
                                        <p:strVal val="visible"/>
                                      </p:to>
                                    </p:set>
                                    <p:animEffect transition="in" filter="fade">
                                      <p:cBhvr>
                                        <p:cTn id="58" dur="2000"/>
                                        <p:tgtEl>
                                          <p:spTgt spid="114"/>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45">
                                            <p:txEl>
                                              <p:pRg st="1" end="1"/>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4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01752" y="609600"/>
            <a:ext cx="8534400" cy="758952"/>
          </a:xfrm>
        </p:spPr>
        <p:txBody>
          <a:bodyPr>
            <a:normAutofit fontScale="90000"/>
          </a:bodyPr>
          <a:lstStyle/>
          <a:p>
            <a:r>
              <a:rPr lang="en-US" dirty="0" smtClean="0"/>
              <a:t>Advantages/Disadvantages of Interrogated Radio</a:t>
            </a:r>
            <a:endParaRPr lang="en-US" dirty="0"/>
          </a:p>
        </p:txBody>
      </p:sp>
      <p:sp>
        <p:nvSpPr>
          <p:cNvPr id="3" name="Content Placeholder 2"/>
          <p:cNvSpPr>
            <a:spLocks noGrp="1"/>
          </p:cNvSpPr>
          <p:nvPr>
            <p:ph idx="1"/>
            <p:custDataLst>
              <p:tags r:id="rId3"/>
            </p:custDataLst>
          </p:nvPr>
        </p:nvSpPr>
        <p:spPr/>
        <p:txBody>
          <a:bodyPr>
            <a:normAutofit/>
          </a:bodyPr>
          <a:lstStyle/>
          <a:p>
            <a:pPr lvl="1"/>
            <a:endParaRPr lang="en-US" dirty="0" smtClean="0"/>
          </a:p>
          <a:p>
            <a:pPr lvl="1"/>
            <a:endParaRPr lang="en-US" dirty="0" smtClean="0"/>
          </a:p>
          <a:p>
            <a:pPr lvl="1"/>
            <a:endParaRPr lang="en-US" dirty="0" smtClean="0"/>
          </a:p>
          <a:p>
            <a:pPr lvl="1"/>
            <a:endParaRPr lang="en-US" dirty="0" smtClean="0"/>
          </a:p>
          <a:p>
            <a:pPr lvl="1"/>
            <a:endParaRPr lang="en-US" dirty="0"/>
          </a:p>
        </p:txBody>
      </p:sp>
      <p:sp>
        <p:nvSpPr>
          <p:cNvPr id="5" name="Content Placeholder 2"/>
          <p:cNvSpPr txBox="1">
            <a:spLocks/>
          </p:cNvSpPr>
          <p:nvPr>
            <p:custDataLst>
              <p:tags r:id="rId4"/>
            </p:custDataLst>
          </p:nvPr>
        </p:nvSpPr>
        <p:spPr>
          <a:xfrm>
            <a:off x="454152" y="1828800"/>
            <a:ext cx="8503920" cy="4572000"/>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Clr>
                <a:srgbClr val="93A299"/>
              </a:buClr>
              <a:buFont typeface="Arial" pitchFamily="34" charset="0"/>
              <a:buChar char="•"/>
            </a:pPr>
            <a:r>
              <a:rPr lang="en-US" dirty="0" smtClean="0">
                <a:solidFill>
                  <a:srgbClr val="292934"/>
                </a:solidFill>
              </a:rPr>
              <a:t>Advantages</a:t>
            </a:r>
          </a:p>
          <a:p>
            <a:pPr lvl="1">
              <a:buClr>
                <a:srgbClr val="AD8F67"/>
              </a:buClr>
              <a:buFont typeface="Arial" pitchFamily="34" charset="0"/>
              <a:buChar char="•"/>
            </a:pPr>
            <a:r>
              <a:rPr lang="en-US" sz="2400" dirty="0" smtClean="0">
                <a:solidFill>
                  <a:srgbClr val="292934"/>
                </a:solidFill>
              </a:rPr>
              <a:t>The </a:t>
            </a:r>
            <a:r>
              <a:rPr lang="en-US" sz="2400" dirty="0">
                <a:solidFill>
                  <a:srgbClr val="292934"/>
                </a:solidFill>
              </a:rPr>
              <a:t>radio frequencies are not shared with the public, which means during emergencies the public can not interfere with data </a:t>
            </a:r>
            <a:r>
              <a:rPr lang="en-US" sz="2400" dirty="0" smtClean="0">
                <a:solidFill>
                  <a:srgbClr val="292934"/>
                </a:solidFill>
              </a:rPr>
              <a:t>collection</a:t>
            </a:r>
          </a:p>
          <a:p>
            <a:pPr>
              <a:buClr>
                <a:srgbClr val="93A299"/>
              </a:buClr>
              <a:buFont typeface="Arial" pitchFamily="34" charset="0"/>
              <a:buChar char="•"/>
            </a:pPr>
            <a:r>
              <a:rPr lang="en-US" sz="2800" dirty="0" smtClean="0">
                <a:solidFill>
                  <a:srgbClr val="292934"/>
                </a:solidFill>
              </a:rPr>
              <a:t>Disadvantages</a:t>
            </a:r>
          </a:p>
          <a:p>
            <a:pPr lvl="1">
              <a:buClr>
                <a:srgbClr val="AD8F67"/>
              </a:buClr>
              <a:buFont typeface="Arial" pitchFamily="34" charset="0"/>
              <a:buChar char="•"/>
            </a:pPr>
            <a:r>
              <a:rPr lang="en-US" sz="2400" dirty="0" smtClean="0">
                <a:solidFill>
                  <a:srgbClr val="292934"/>
                </a:solidFill>
              </a:rPr>
              <a:t>Radio licensing fees are expensive in India</a:t>
            </a:r>
          </a:p>
          <a:p>
            <a:pPr lvl="1">
              <a:buClr>
                <a:srgbClr val="AD8F67"/>
              </a:buClr>
              <a:buFont typeface="Arial" pitchFamily="34" charset="0"/>
              <a:buChar char="•"/>
            </a:pPr>
            <a:r>
              <a:rPr lang="en-US" sz="2400" dirty="0" smtClean="0">
                <a:solidFill>
                  <a:srgbClr val="292934"/>
                </a:solidFill>
              </a:rPr>
              <a:t>Higher maintenance cost</a:t>
            </a:r>
            <a:endParaRPr lang="en-US" sz="2400" dirty="0">
              <a:solidFill>
                <a:srgbClr val="292934"/>
              </a:solidFill>
            </a:endParaRPr>
          </a:p>
          <a:p>
            <a:pPr lvl="1">
              <a:buClr>
                <a:srgbClr val="AD8F67"/>
              </a:buClr>
              <a:buFont typeface="Arial" pitchFamily="34" charset="0"/>
              <a:buChar char="•"/>
            </a:pPr>
            <a:endParaRPr lang="en-US" dirty="0" smtClean="0">
              <a:solidFill>
                <a:srgbClr val="292934"/>
              </a:solidFill>
            </a:endParaRPr>
          </a:p>
          <a:p>
            <a:pPr lvl="1">
              <a:buClr>
                <a:srgbClr val="AD8F67"/>
              </a:buClr>
              <a:buFont typeface="Arial" pitchFamily="34" charset="0"/>
              <a:buChar char="•"/>
            </a:pPr>
            <a:endParaRPr lang="en-US" dirty="0" smtClean="0">
              <a:solidFill>
                <a:srgbClr val="292934"/>
              </a:solidFill>
            </a:endParaRPr>
          </a:p>
          <a:p>
            <a:pPr lvl="1">
              <a:buClr>
                <a:srgbClr val="AD8F67"/>
              </a:buClr>
            </a:pPr>
            <a:endParaRPr lang="en-US" dirty="0" smtClean="0">
              <a:solidFill>
                <a:srgbClr val="D2533C"/>
              </a:solidFill>
            </a:endParaRPr>
          </a:p>
          <a:p>
            <a:pPr lvl="1">
              <a:buClr>
                <a:srgbClr val="AD8F67"/>
              </a:buClr>
            </a:pPr>
            <a:endParaRPr lang="en-US" dirty="0" smtClean="0">
              <a:solidFill>
                <a:srgbClr val="D2533C"/>
              </a:solidFill>
            </a:endParaRPr>
          </a:p>
          <a:p>
            <a:pPr lvl="1">
              <a:buClr>
                <a:srgbClr val="AD8F67"/>
              </a:buClr>
            </a:pPr>
            <a:endParaRPr lang="en-US" dirty="0">
              <a:solidFill>
                <a:srgbClr val="D2533C"/>
              </a:solidFill>
            </a:endParaRPr>
          </a:p>
        </p:txBody>
      </p:sp>
      <p:pic>
        <p:nvPicPr>
          <p:cNvPr id="4" name="Audio 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94741795"/>
      </p:ext>
    </p:extLst>
  </p:cSld>
  <p:clrMapOvr>
    <a:masterClrMapping/>
  </p:clrMapOvr>
  <mc:AlternateContent xmlns:mc="http://schemas.openxmlformats.org/markup-compatibility/2006" xmlns:p14="http://schemas.microsoft.com/office/powerpoint/2010/main">
    <mc:Choice Requires="p14">
      <p:transition spd="slow" p14:dur="2000" advTm="46894"/>
    </mc:Choice>
    <mc:Fallback xmlns="">
      <p:transition spd="slow" advTm="46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custDataLst>
              <p:tags r:id="rId2"/>
            </p:custDataLst>
          </p:nvPr>
        </p:nvSpPr>
        <p:spPr>
          <a:xfrm>
            <a:off x="3493823" y="2895600"/>
            <a:ext cx="5485889" cy="3440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218" name="Picture 2" descr="http://t0.gstatic.com/images?q=tbn:ANd9GcRlPvMlAVk8nQ3smFMvqROmKZ4yiBKpWAC_Bm14aVIFm1c6CxF8Ww"/>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811997" y="3745886"/>
            <a:ext cx="906232" cy="6414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3"/>
            </p:custDataLst>
          </p:nvPr>
        </p:nvSpPr>
        <p:spPr/>
        <p:txBody>
          <a:bodyPr>
            <a:normAutofit fontScale="90000"/>
          </a:bodyPr>
          <a:lstStyle/>
          <a:p>
            <a:r>
              <a:rPr lang="en-US" smtClean="0"/>
              <a:t>Terrestrial-based solutions: </a:t>
            </a:r>
            <a:r>
              <a:rPr lang="en-US" dirty="0" smtClean="0"/>
              <a:t>GSM/GPRS</a:t>
            </a:r>
            <a:endParaRPr lang="en-US" dirty="0"/>
          </a:p>
        </p:txBody>
      </p:sp>
      <p:sp>
        <p:nvSpPr>
          <p:cNvPr id="4" name="Content Placeholder 2"/>
          <p:cNvSpPr txBox="1">
            <a:spLocks/>
          </p:cNvSpPr>
          <p:nvPr>
            <p:custDataLst>
              <p:tags r:id="rId4"/>
            </p:custDataLst>
          </p:nvPr>
        </p:nvSpPr>
        <p:spPr>
          <a:xfrm>
            <a:off x="351626" y="1465823"/>
            <a:ext cx="8402082" cy="1700915"/>
          </a:xfrm>
          <a:prstGeom prst="rect">
            <a:avLst/>
          </a:prstGeom>
        </p:spPr>
        <p:txBody>
          <a:bodyPr vert="horz">
            <a:normAutofit fontScale="77500" lnSpcReduction="2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Clr>
                <a:srgbClr val="93A299"/>
              </a:buClr>
              <a:buFont typeface="Arial" pitchFamily="34" charset="0"/>
              <a:buChar char="•"/>
            </a:pPr>
            <a:r>
              <a:rPr lang="en-US" dirty="0" smtClean="0">
                <a:solidFill>
                  <a:srgbClr val="292934"/>
                </a:solidFill>
              </a:rPr>
              <a:t>Concept</a:t>
            </a:r>
          </a:p>
          <a:p>
            <a:pPr lvl="1">
              <a:buClr>
                <a:srgbClr val="AD8F67"/>
              </a:buClr>
              <a:buFont typeface="Arial" pitchFamily="34" charset="0"/>
              <a:buChar char="•"/>
            </a:pPr>
            <a:r>
              <a:rPr lang="en-US" sz="2400" dirty="0">
                <a:solidFill>
                  <a:srgbClr val="292934"/>
                </a:solidFill>
              </a:rPr>
              <a:t>GSM/GPRS systems can work by sending text </a:t>
            </a:r>
            <a:r>
              <a:rPr lang="en-US" sz="2400" dirty="0" smtClean="0">
                <a:solidFill>
                  <a:srgbClr val="292934"/>
                </a:solidFill>
              </a:rPr>
              <a:t>messages and/or data files </a:t>
            </a:r>
          </a:p>
          <a:p>
            <a:pPr lvl="1">
              <a:buClr>
                <a:srgbClr val="AD8F67"/>
              </a:buClr>
              <a:buFont typeface="Arial" pitchFamily="34" charset="0"/>
              <a:buChar char="•"/>
            </a:pPr>
            <a:r>
              <a:rPr lang="en-US" sz="2400" dirty="0">
                <a:solidFill>
                  <a:srgbClr val="292934"/>
                </a:solidFill>
              </a:rPr>
              <a:t>Allows two-way communication, with the ability to change program settings, download data, or just query for the most recent measurements.  </a:t>
            </a:r>
          </a:p>
          <a:p>
            <a:pPr lvl="1">
              <a:buClr>
                <a:srgbClr val="AD8F67"/>
              </a:buClr>
              <a:buFont typeface="Arial" pitchFamily="34" charset="0"/>
              <a:buChar char="•"/>
            </a:pPr>
            <a:endParaRPr lang="en-US" sz="2400" dirty="0" smtClean="0">
              <a:solidFill>
                <a:srgbClr val="292934"/>
              </a:solidFill>
            </a:endParaRPr>
          </a:p>
          <a:p>
            <a:pPr lvl="1">
              <a:buClr>
                <a:srgbClr val="AD8F67"/>
              </a:buClr>
              <a:buFont typeface="Arial" pitchFamily="34" charset="0"/>
              <a:buChar char="•"/>
            </a:pPr>
            <a:endParaRPr lang="en-US" dirty="0" smtClean="0">
              <a:solidFill>
                <a:srgbClr val="292934"/>
              </a:solidFill>
            </a:endParaRPr>
          </a:p>
          <a:p>
            <a:pPr lvl="1">
              <a:buClr>
                <a:srgbClr val="AD8F67"/>
              </a:buClr>
              <a:buFont typeface="Arial" pitchFamily="34" charset="0"/>
              <a:buChar char="•"/>
            </a:pPr>
            <a:endParaRPr lang="en-US" dirty="0">
              <a:solidFill>
                <a:srgbClr val="292934"/>
              </a:solidFill>
            </a:endParaRPr>
          </a:p>
        </p:txBody>
      </p:sp>
      <p:grpSp>
        <p:nvGrpSpPr>
          <p:cNvPr id="5" name="Group 1"/>
          <p:cNvGrpSpPr>
            <a:grpSpLocks noChangeAspect="1"/>
          </p:cNvGrpSpPr>
          <p:nvPr/>
        </p:nvGrpSpPr>
        <p:grpSpPr bwMode="auto">
          <a:xfrm>
            <a:off x="3503016" y="3166739"/>
            <a:ext cx="5485889" cy="3153099"/>
            <a:chOff x="2528" y="2250"/>
            <a:chExt cx="10741" cy="6349"/>
          </a:xfrm>
        </p:grpSpPr>
        <p:sp>
          <p:nvSpPr>
            <p:cNvPr id="8" name="AutoShape 3"/>
            <p:cNvSpPr>
              <a:spLocks/>
            </p:cNvSpPr>
            <p:nvPr>
              <p:custDataLst>
                <p:tags r:id="rId10"/>
              </p:custDataLst>
            </p:nvPr>
          </p:nvSpPr>
          <p:spPr bwMode="auto">
            <a:xfrm>
              <a:off x="9462" y="5625"/>
              <a:ext cx="1122" cy="839"/>
            </a:xfrm>
            <a:prstGeom prst="roundRect">
              <a:avLst>
                <a:gd name="adj" fmla="val 231"/>
              </a:avLst>
            </a:prstGeom>
            <a:solidFill>
              <a:srgbClr val="B3B3B3"/>
            </a:solidFill>
            <a:ln w="9525">
              <a:solidFill>
                <a:srgbClr val="000000"/>
              </a:solidFill>
              <a:round/>
              <a:headEnd/>
              <a:tailEnd type="triangle" w="med" len="med"/>
            </a:ln>
          </p:spPr>
          <p:txBody>
            <a:bodyPr vert="horz" wrap="square" lIns="61265" tIns="30632" rIns="61265" bIns="30632" numCol="1" anchor="ctr" anchorCtr="0" compatLnSpc="1">
              <a:prstTxWarp prst="textNoShape">
                <a:avLst/>
              </a:prstTxWarp>
            </a:bodyPr>
            <a:lstStyle/>
            <a:p>
              <a:pPr fontAlgn="base">
                <a:spcBef>
                  <a:spcPct val="0"/>
                </a:spcBef>
                <a:spcAft>
                  <a:spcPct val="0"/>
                </a:spcAft>
              </a:pPr>
              <a:endParaRPr lang="en-US" smtClean="0">
                <a:solidFill>
                  <a:srgbClr val="292934"/>
                </a:solidFill>
              </a:endParaRPr>
            </a:p>
          </p:txBody>
        </p:sp>
        <p:pic>
          <p:nvPicPr>
            <p:cNvPr id="9" name="Picture 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10" y="2473"/>
              <a:ext cx="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 name="Picture 7"/>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563" y="2250"/>
              <a:ext cx="1554" cy="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 name="Picture 8"/>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167" y="2269"/>
              <a:ext cx="1552" cy="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4" name="Picture 29"/>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555" y="3707"/>
              <a:ext cx="18" cy="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6" name="Picture 41"/>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344" y="4580"/>
              <a:ext cx="1861" cy="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8" name="Picture 43"/>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562" y="5683"/>
              <a:ext cx="818" cy="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9" name="AutoShape 44"/>
            <p:cNvSpPr>
              <a:spLocks/>
            </p:cNvSpPr>
            <p:nvPr>
              <p:custDataLst>
                <p:tags r:id="rId11"/>
              </p:custDataLst>
            </p:nvPr>
          </p:nvSpPr>
          <p:spPr bwMode="auto">
            <a:xfrm>
              <a:off x="2528" y="6361"/>
              <a:ext cx="10741" cy="2238"/>
            </a:xfrm>
            <a:prstGeom prst="roundRect">
              <a:avLst>
                <a:gd name="adj" fmla="val 83"/>
              </a:avLst>
            </a:prstGeom>
            <a:solidFill>
              <a:srgbClr val="996633"/>
            </a:solidFill>
            <a:ln w="9525">
              <a:solidFill>
                <a:srgbClr val="000000"/>
              </a:solidFill>
              <a:round/>
              <a:headEnd/>
              <a:tailEnd type="triangle" w="med" len="med"/>
            </a:ln>
          </p:spPr>
          <p:txBody>
            <a:bodyPr vert="horz" wrap="square" lIns="61265" tIns="30632" rIns="61265" bIns="30632" numCol="1" anchor="ctr" anchorCtr="0" compatLnSpc="1">
              <a:prstTxWarp prst="textNoShape">
                <a:avLst/>
              </a:prstTxWarp>
            </a:bodyPr>
            <a:lstStyle/>
            <a:p>
              <a:pPr fontAlgn="base">
                <a:spcBef>
                  <a:spcPct val="0"/>
                </a:spcBef>
                <a:spcAft>
                  <a:spcPct val="0"/>
                </a:spcAft>
              </a:pPr>
              <a:endParaRPr lang="en-US" smtClean="0">
                <a:solidFill>
                  <a:srgbClr val="292934"/>
                </a:solidFill>
              </a:endParaRPr>
            </a:p>
          </p:txBody>
        </p:sp>
        <p:pic>
          <p:nvPicPr>
            <p:cNvPr id="62" name="Picture 6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821" y="5417"/>
              <a:ext cx="1554" cy="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3" name="Text Box 63"/>
            <p:cNvSpPr txBox="1">
              <a:spLocks noChangeArrowheads="1"/>
            </p:cNvSpPr>
            <p:nvPr>
              <p:custDataLst>
                <p:tags r:id="rId12"/>
              </p:custDataLst>
            </p:nvPr>
          </p:nvSpPr>
          <p:spPr bwMode="auto">
            <a:xfrm>
              <a:off x="11206" y="5728"/>
              <a:ext cx="1090"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type="triangle" w="med" len="med"/>
                </a14:hiddenLine>
              </a:ext>
            </a:extLst>
          </p:spPr>
          <p:txBody>
            <a:bodyPr vert="horz" wrap="square" lIns="54698" tIns="34853" rIns="54698" bIns="27349" numCol="1" anchor="t" anchorCtr="0" compatLnSpc="1">
              <a:prstTxWarp prst="textNoShape">
                <a:avLst/>
              </a:prstTxWarp>
            </a:bodyPr>
            <a:lstStyle/>
            <a:p>
              <a:pPr fontAlgn="base">
                <a:spcBef>
                  <a:spcPct val="0"/>
                </a:spcBef>
                <a:spcAft>
                  <a:spcPct val="0"/>
                </a:spcAft>
              </a:pPr>
              <a:r>
                <a:rPr lang="en-GB" sz="800" smtClean="0">
                  <a:solidFill>
                    <a:srgbClr val="000000"/>
                  </a:solidFill>
                  <a:ea typeface="Arial Unicode MS" pitchFamily="34" charset="-128"/>
                </a:rPr>
                <a:t>Internet</a:t>
              </a:r>
              <a:endParaRPr lang="en-GB" smtClean="0">
                <a:solidFill>
                  <a:srgbClr val="292934"/>
                </a:solidFill>
              </a:endParaRPr>
            </a:p>
          </p:txBody>
        </p:sp>
        <p:sp>
          <p:nvSpPr>
            <p:cNvPr id="64" name="Line 64"/>
            <p:cNvSpPr>
              <a:spLocks noChangeShapeType="1"/>
            </p:cNvSpPr>
            <p:nvPr>
              <p:custDataLst>
                <p:tags r:id="rId13"/>
              </p:custDataLst>
            </p:nvPr>
          </p:nvSpPr>
          <p:spPr bwMode="auto">
            <a:xfrm>
              <a:off x="10594" y="5933"/>
              <a:ext cx="543" cy="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92934"/>
                </a:solidFill>
              </a:endParaRPr>
            </a:p>
          </p:txBody>
        </p:sp>
        <p:pic>
          <p:nvPicPr>
            <p:cNvPr id="67" name="Picture 67"/>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9358" y="4813"/>
              <a:ext cx="159" cy="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8" name="Text Box 68"/>
            <p:cNvSpPr txBox="1">
              <a:spLocks noChangeArrowheads="1"/>
            </p:cNvSpPr>
            <p:nvPr>
              <p:custDataLst>
                <p:tags r:id="rId14"/>
              </p:custDataLst>
            </p:nvPr>
          </p:nvSpPr>
          <p:spPr bwMode="auto">
            <a:xfrm>
              <a:off x="8816" y="6508"/>
              <a:ext cx="2593"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type="triangle" w="med" len="med"/>
                </a14:hiddenLine>
              </a:ext>
            </a:extLst>
          </p:spPr>
          <p:txBody>
            <a:bodyPr vert="horz" wrap="square" lIns="54698" tIns="34853" rIns="54698" bIns="27349" numCol="1" anchor="t" anchorCtr="0" compatLnSpc="1">
              <a:prstTxWarp prst="textNoShape">
                <a:avLst/>
              </a:prstTxWarp>
            </a:bodyPr>
            <a:lstStyle/>
            <a:p>
              <a:pPr fontAlgn="base">
                <a:spcBef>
                  <a:spcPct val="0"/>
                </a:spcBef>
                <a:spcAft>
                  <a:spcPct val="0"/>
                </a:spcAft>
              </a:pPr>
              <a:r>
                <a:rPr lang="en-GB" sz="800" smtClean="0">
                  <a:solidFill>
                    <a:srgbClr val="000000"/>
                  </a:solidFill>
                  <a:ea typeface="Arial Unicode MS" pitchFamily="34" charset="-128"/>
                </a:rPr>
                <a:t>Decision Support Center</a:t>
              </a:r>
              <a:endParaRPr lang="en-GB" smtClean="0">
                <a:solidFill>
                  <a:srgbClr val="292934"/>
                </a:solidFill>
              </a:endParaRPr>
            </a:p>
          </p:txBody>
        </p:sp>
        <p:sp>
          <p:nvSpPr>
            <p:cNvPr id="69" name="Line 69"/>
            <p:cNvSpPr>
              <a:spLocks noChangeShapeType="1"/>
            </p:cNvSpPr>
            <p:nvPr>
              <p:custDataLst>
                <p:tags r:id="rId15"/>
              </p:custDataLst>
            </p:nvPr>
          </p:nvSpPr>
          <p:spPr bwMode="auto">
            <a:xfrm flipV="1">
              <a:off x="12052" y="5046"/>
              <a:ext cx="271" cy="56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92934"/>
                </a:solidFill>
              </a:endParaRPr>
            </a:p>
          </p:txBody>
        </p:sp>
        <p:sp>
          <p:nvSpPr>
            <p:cNvPr id="70" name="Line 70"/>
            <p:cNvSpPr>
              <a:spLocks noChangeShapeType="1"/>
            </p:cNvSpPr>
            <p:nvPr>
              <p:custDataLst>
                <p:tags r:id="rId16"/>
              </p:custDataLst>
            </p:nvPr>
          </p:nvSpPr>
          <p:spPr bwMode="auto">
            <a:xfrm>
              <a:off x="12052" y="5608"/>
              <a:ext cx="544" cy="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92934"/>
                </a:solidFill>
              </a:endParaRPr>
            </a:p>
          </p:txBody>
        </p:sp>
        <p:sp>
          <p:nvSpPr>
            <p:cNvPr id="71" name="Line 71"/>
            <p:cNvSpPr>
              <a:spLocks noChangeShapeType="1"/>
            </p:cNvSpPr>
            <p:nvPr>
              <p:custDataLst>
                <p:tags r:id="rId17"/>
              </p:custDataLst>
            </p:nvPr>
          </p:nvSpPr>
          <p:spPr bwMode="auto">
            <a:xfrm flipH="1" flipV="1">
              <a:off x="11777" y="5046"/>
              <a:ext cx="278" cy="56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92934"/>
                </a:solidFill>
              </a:endParaRPr>
            </a:p>
          </p:txBody>
        </p:sp>
        <p:sp>
          <p:nvSpPr>
            <p:cNvPr id="72" name="AutoShape 72"/>
            <p:cNvSpPr>
              <a:spLocks noChangeArrowheads="1"/>
            </p:cNvSpPr>
            <p:nvPr>
              <p:custDataLst>
                <p:tags r:id="rId18"/>
              </p:custDataLst>
            </p:nvPr>
          </p:nvSpPr>
          <p:spPr bwMode="auto">
            <a:xfrm>
              <a:off x="9387" y="5356"/>
              <a:ext cx="1197" cy="252"/>
            </a:xfrm>
            <a:prstGeom prst="roundRect">
              <a:avLst>
                <a:gd name="adj" fmla="val 889"/>
              </a:avLst>
            </a:prstGeom>
            <a:solidFill>
              <a:srgbClr val="804C19"/>
            </a:solidFill>
            <a:ln w="9525">
              <a:solidFill>
                <a:srgbClr val="000000"/>
              </a:solidFill>
              <a:round/>
              <a:headEnd/>
              <a:tailEnd/>
            </a:ln>
          </p:spPr>
          <p:txBody>
            <a:bodyPr vert="horz" wrap="square" lIns="61265" tIns="30632" rIns="61265" bIns="30632" numCol="1" anchor="ctr" anchorCtr="0" compatLnSpc="1">
              <a:prstTxWarp prst="textNoShape">
                <a:avLst/>
              </a:prstTxWarp>
            </a:bodyPr>
            <a:lstStyle/>
            <a:p>
              <a:pPr fontAlgn="base">
                <a:spcBef>
                  <a:spcPct val="0"/>
                </a:spcBef>
                <a:spcAft>
                  <a:spcPct val="0"/>
                </a:spcAft>
              </a:pPr>
              <a:endParaRPr lang="en-US" smtClean="0">
                <a:solidFill>
                  <a:srgbClr val="292934"/>
                </a:solidFill>
              </a:endParaRPr>
            </a:p>
          </p:txBody>
        </p:sp>
        <p:pic>
          <p:nvPicPr>
            <p:cNvPr id="73" name="Picture 73"/>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1523" y="4460"/>
              <a:ext cx="429" cy="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4" name="Picture 74"/>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2208" y="4460"/>
              <a:ext cx="429" cy="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5" name="Picture 75"/>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2594" y="5162"/>
              <a:ext cx="429" cy="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0" name="Freeform 45"/>
            <p:cNvSpPr>
              <a:spLocks noChangeArrowheads="1"/>
            </p:cNvSpPr>
            <p:nvPr>
              <p:custDataLst>
                <p:tags r:id="rId19"/>
              </p:custDataLst>
            </p:nvPr>
          </p:nvSpPr>
          <p:spPr bwMode="auto">
            <a:xfrm>
              <a:off x="2621" y="3085"/>
              <a:ext cx="10630" cy="1648"/>
            </a:xfrm>
            <a:custGeom>
              <a:avLst/>
              <a:gdLst>
                <a:gd name="T0" fmla="*/ 0 w 24806"/>
                <a:gd name="T1" fmla="*/ 3738 h 3739"/>
                <a:gd name="T2" fmla="*/ 1025 w 24806"/>
                <a:gd name="T3" fmla="*/ 3706 h 3739"/>
                <a:gd name="T4" fmla="*/ 2117 w 24806"/>
                <a:gd name="T5" fmla="*/ 3705 h 3739"/>
                <a:gd name="T6" fmla="*/ 3175 w 24806"/>
                <a:gd name="T7" fmla="*/ 3606 h 3739"/>
                <a:gd name="T8" fmla="*/ 4200 w 24806"/>
                <a:gd name="T9" fmla="*/ 3374 h 3739"/>
                <a:gd name="T10" fmla="*/ 5226 w 24806"/>
                <a:gd name="T11" fmla="*/ 3374 h 3739"/>
                <a:gd name="T12" fmla="*/ 6251 w 24806"/>
                <a:gd name="T13" fmla="*/ 3275 h 3739"/>
                <a:gd name="T14" fmla="*/ 7309 w 24806"/>
                <a:gd name="T15" fmla="*/ 2746 h 3739"/>
                <a:gd name="T16" fmla="*/ 8367 w 24806"/>
                <a:gd name="T17" fmla="*/ 1920 h 3739"/>
                <a:gd name="T18" fmla="*/ 9294 w 24806"/>
                <a:gd name="T19" fmla="*/ 1158 h 3739"/>
                <a:gd name="T20" fmla="*/ 10319 w 24806"/>
                <a:gd name="T21" fmla="*/ 960 h 3739"/>
                <a:gd name="T22" fmla="*/ 11344 w 24806"/>
                <a:gd name="T23" fmla="*/ 564 h 3739"/>
                <a:gd name="T24" fmla="*/ 12369 w 24806"/>
                <a:gd name="T25" fmla="*/ 100 h 3739"/>
                <a:gd name="T26" fmla="*/ 13395 w 24806"/>
                <a:gd name="T27" fmla="*/ 398 h 3739"/>
                <a:gd name="T28" fmla="*/ 14651 w 24806"/>
                <a:gd name="T29" fmla="*/ 927 h 3739"/>
                <a:gd name="T30" fmla="*/ 15577 w 24806"/>
                <a:gd name="T31" fmla="*/ 1555 h 3739"/>
                <a:gd name="T32" fmla="*/ 16537 w 24806"/>
                <a:gd name="T33" fmla="*/ 2152 h 3739"/>
                <a:gd name="T34" fmla="*/ 17596 w 24806"/>
                <a:gd name="T35" fmla="*/ 2217 h 3739"/>
                <a:gd name="T36" fmla="*/ 18554 w 24806"/>
                <a:gd name="T37" fmla="*/ 2746 h 3739"/>
                <a:gd name="T38" fmla="*/ 19579 w 24806"/>
                <a:gd name="T39" fmla="*/ 3308 h 3739"/>
                <a:gd name="T40" fmla="*/ 20604 w 24806"/>
                <a:gd name="T41" fmla="*/ 3243 h 3739"/>
                <a:gd name="T42" fmla="*/ 21630 w 24806"/>
                <a:gd name="T43" fmla="*/ 2878 h 3739"/>
                <a:gd name="T44" fmla="*/ 22721 w 24806"/>
                <a:gd name="T45" fmla="*/ 2878 h 3739"/>
                <a:gd name="T46" fmla="*/ 23779 w 24806"/>
                <a:gd name="T47" fmla="*/ 2878 h 3739"/>
                <a:gd name="T48" fmla="*/ 24805 w 24806"/>
                <a:gd name="T49" fmla="*/ 3143 h 37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806"/>
                <a:gd name="T76" fmla="*/ 0 h 3739"/>
                <a:gd name="T77" fmla="*/ 24806 w 24806"/>
                <a:gd name="T78" fmla="*/ 3739 h 37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806" h="3739">
                  <a:moveTo>
                    <a:pt x="0" y="3738"/>
                  </a:moveTo>
                  <a:cubicBezTo>
                    <a:pt x="339" y="3676"/>
                    <a:pt x="683" y="3711"/>
                    <a:pt x="1025" y="3706"/>
                  </a:cubicBezTo>
                  <a:cubicBezTo>
                    <a:pt x="1387" y="3699"/>
                    <a:pt x="1753" y="3696"/>
                    <a:pt x="2117" y="3705"/>
                  </a:cubicBezTo>
                  <a:cubicBezTo>
                    <a:pt x="2476" y="3714"/>
                    <a:pt x="2820" y="3691"/>
                    <a:pt x="3175" y="3606"/>
                  </a:cubicBezTo>
                  <a:cubicBezTo>
                    <a:pt x="3554" y="3515"/>
                    <a:pt x="3822" y="3531"/>
                    <a:pt x="4200" y="3374"/>
                  </a:cubicBezTo>
                  <a:cubicBezTo>
                    <a:pt x="4515" y="3243"/>
                    <a:pt x="4884" y="3366"/>
                    <a:pt x="5226" y="3374"/>
                  </a:cubicBezTo>
                  <a:cubicBezTo>
                    <a:pt x="5570" y="3382"/>
                    <a:pt x="5945" y="3433"/>
                    <a:pt x="6251" y="3275"/>
                  </a:cubicBezTo>
                  <a:cubicBezTo>
                    <a:pt x="6609" y="3090"/>
                    <a:pt x="7017" y="3015"/>
                    <a:pt x="7309" y="2746"/>
                  </a:cubicBezTo>
                  <a:cubicBezTo>
                    <a:pt x="7649" y="2433"/>
                    <a:pt x="8095" y="2287"/>
                    <a:pt x="8367" y="1920"/>
                  </a:cubicBezTo>
                  <a:cubicBezTo>
                    <a:pt x="8605" y="1597"/>
                    <a:pt x="8862" y="1165"/>
                    <a:pt x="9294" y="1158"/>
                  </a:cubicBezTo>
                  <a:cubicBezTo>
                    <a:pt x="9668" y="1152"/>
                    <a:pt x="9922" y="948"/>
                    <a:pt x="10319" y="960"/>
                  </a:cubicBezTo>
                  <a:cubicBezTo>
                    <a:pt x="10685" y="972"/>
                    <a:pt x="11051" y="786"/>
                    <a:pt x="11344" y="564"/>
                  </a:cubicBezTo>
                  <a:cubicBezTo>
                    <a:pt x="11652" y="329"/>
                    <a:pt x="11994" y="113"/>
                    <a:pt x="12369" y="100"/>
                  </a:cubicBezTo>
                  <a:cubicBezTo>
                    <a:pt x="12729" y="88"/>
                    <a:pt x="13047" y="0"/>
                    <a:pt x="13395" y="398"/>
                  </a:cubicBezTo>
                  <a:cubicBezTo>
                    <a:pt x="13692" y="737"/>
                    <a:pt x="14176" y="907"/>
                    <a:pt x="14651" y="927"/>
                  </a:cubicBezTo>
                  <a:cubicBezTo>
                    <a:pt x="15029" y="943"/>
                    <a:pt x="15457" y="1109"/>
                    <a:pt x="15577" y="1555"/>
                  </a:cubicBezTo>
                  <a:cubicBezTo>
                    <a:pt x="15687" y="1965"/>
                    <a:pt x="16175" y="2048"/>
                    <a:pt x="16537" y="2152"/>
                  </a:cubicBezTo>
                  <a:cubicBezTo>
                    <a:pt x="16885" y="2250"/>
                    <a:pt x="17245" y="2170"/>
                    <a:pt x="17596" y="2217"/>
                  </a:cubicBezTo>
                  <a:cubicBezTo>
                    <a:pt x="17950" y="2265"/>
                    <a:pt x="18323" y="2343"/>
                    <a:pt x="18554" y="2746"/>
                  </a:cubicBezTo>
                  <a:cubicBezTo>
                    <a:pt x="18740" y="3071"/>
                    <a:pt x="19141" y="3359"/>
                    <a:pt x="19579" y="3308"/>
                  </a:cubicBezTo>
                  <a:cubicBezTo>
                    <a:pt x="19918" y="3269"/>
                    <a:pt x="20292" y="3406"/>
                    <a:pt x="20604" y="3243"/>
                  </a:cubicBezTo>
                  <a:cubicBezTo>
                    <a:pt x="20936" y="3067"/>
                    <a:pt x="21273" y="2944"/>
                    <a:pt x="21630" y="2878"/>
                  </a:cubicBezTo>
                  <a:cubicBezTo>
                    <a:pt x="21986" y="2812"/>
                    <a:pt x="22358" y="2878"/>
                    <a:pt x="22721" y="2878"/>
                  </a:cubicBezTo>
                  <a:cubicBezTo>
                    <a:pt x="23073" y="2879"/>
                    <a:pt x="23427" y="2873"/>
                    <a:pt x="23779" y="2878"/>
                  </a:cubicBezTo>
                  <a:cubicBezTo>
                    <a:pt x="24142" y="2883"/>
                    <a:pt x="24441" y="3131"/>
                    <a:pt x="24805" y="3143"/>
                  </a:cubicBezTo>
                </a:path>
              </a:pathLst>
            </a:custGeom>
            <a:noFill/>
            <a:ln w="18360">
              <a:solidFill>
                <a:srgbClr val="804C19"/>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92934"/>
                </a:solidFill>
              </a:endParaRPr>
            </a:p>
          </p:txBody>
        </p:sp>
      </p:grpSp>
      <p:pic>
        <p:nvPicPr>
          <p:cNvPr id="92" name="Picture 9"/>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flipH="1">
            <a:off x="4292802" y="3733800"/>
            <a:ext cx="50598" cy="9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7" name="Picture 9"/>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flipH="1">
            <a:off x="4292802" y="3886200"/>
            <a:ext cx="50598" cy="9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0" name="Picture 9"/>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flipH="1">
            <a:off x="3911802" y="3792274"/>
            <a:ext cx="50598" cy="9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9" name="Picture 9"/>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flipH="1">
            <a:off x="3647234" y="3536634"/>
            <a:ext cx="50598" cy="9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0" name="Picture 9"/>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flipH="1">
            <a:off x="3835602" y="3581400"/>
            <a:ext cx="50598" cy="9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1" name="Picture 9"/>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flipH="1">
            <a:off x="4216602" y="3581400"/>
            <a:ext cx="50598" cy="9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3" name="Picture 9"/>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flipH="1">
            <a:off x="3962400" y="3962400"/>
            <a:ext cx="50598" cy="9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4" name="Picture 9"/>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flipH="1">
            <a:off x="3657600" y="4020874"/>
            <a:ext cx="50598" cy="9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5" name="Picture 9"/>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flipH="1">
            <a:off x="4114800" y="4020874"/>
            <a:ext cx="50598" cy="9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6" name="Picture 9"/>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flipH="1">
            <a:off x="3733800" y="4173274"/>
            <a:ext cx="50598" cy="9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8" name="Picture 9"/>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flipH="1">
            <a:off x="4343400" y="4097074"/>
            <a:ext cx="50598" cy="9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9" name="Picture 9"/>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flipH="1">
            <a:off x="3657600" y="3810000"/>
            <a:ext cx="50598" cy="9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1" name="Picture 9"/>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flipH="1">
            <a:off x="4038600" y="3733800"/>
            <a:ext cx="50598" cy="9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2" name="Picture 9"/>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flipH="1">
            <a:off x="4445202" y="3657600"/>
            <a:ext cx="50598" cy="9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3" name="Picture 9"/>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flipH="1">
            <a:off x="4521402" y="3886200"/>
            <a:ext cx="50598" cy="9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4" name="Freeform 65"/>
          <p:cNvSpPr>
            <a:spLocks/>
          </p:cNvSpPr>
          <p:nvPr>
            <p:custDataLst>
              <p:tags r:id="rId5"/>
            </p:custDataLst>
          </p:nvPr>
        </p:nvSpPr>
        <p:spPr bwMode="auto">
          <a:xfrm>
            <a:off x="4744320" y="4191000"/>
            <a:ext cx="1098097" cy="332245"/>
          </a:xfrm>
          <a:custGeom>
            <a:avLst/>
            <a:gdLst>
              <a:gd name="T0" fmla="*/ 0 w 5716"/>
              <a:gd name="T1" fmla="*/ 3810 h 3811"/>
              <a:gd name="T2" fmla="*/ 5715 w 5716"/>
              <a:gd name="T3" fmla="*/ 0 h 3811"/>
              <a:gd name="T4" fmla="*/ 0 60000 65536"/>
              <a:gd name="T5" fmla="*/ 0 60000 65536"/>
              <a:gd name="T6" fmla="*/ 0 w 5716"/>
              <a:gd name="T7" fmla="*/ 0 h 3811"/>
              <a:gd name="T8" fmla="*/ 5716 w 5716"/>
              <a:gd name="T9" fmla="*/ 3811 h 3811"/>
            </a:gdLst>
            <a:ahLst/>
            <a:cxnLst>
              <a:cxn ang="T4">
                <a:pos x="T0" y="T1"/>
              </a:cxn>
              <a:cxn ang="T5">
                <a:pos x="T2" y="T3"/>
              </a:cxn>
            </a:cxnLst>
            <a:rect l="T6" t="T7" r="T8" b="T9"/>
            <a:pathLst>
              <a:path w="5716" h="3811">
                <a:moveTo>
                  <a:pt x="0" y="3810"/>
                </a:moveTo>
                <a:lnTo>
                  <a:pt x="5715" y="0"/>
                </a:lnTo>
              </a:path>
            </a:pathLst>
          </a:custGeom>
          <a:noFill/>
          <a:ln w="27360">
            <a:solidFill>
              <a:srgbClr val="008000"/>
            </a:solidFill>
            <a:prstDash val="sysDashDotDot"/>
            <a:round/>
            <a:headEnd/>
            <a:tailEnd type="triangl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92934"/>
              </a:solidFill>
            </a:endParaRPr>
          </a:p>
        </p:txBody>
      </p:sp>
      <p:sp>
        <p:nvSpPr>
          <p:cNvPr id="105" name="Freeform 66"/>
          <p:cNvSpPr>
            <a:spLocks/>
          </p:cNvSpPr>
          <p:nvPr>
            <p:custDataLst>
              <p:tags r:id="rId6"/>
            </p:custDataLst>
          </p:nvPr>
        </p:nvSpPr>
        <p:spPr bwMode="auto">
          <a:xfrm rot="20710852">
            <a:off x="6714567" y="4264290"/>
            <a:ext cx="260479" cy="398793"/>
          </a:xfrm>
          <a:custGeom>
            <a:avLst/>
            <a:gdLst>
              <a:gd name="T0" fmla="*/ 0 w 4446"/>
              <a:gd name="T1" fmla="*/ 0 h 4446"/>
              <a:gd name="T2" fmla="*/ 4445 w 4446"/>
              <a:gd name="T3" fmla="*/ 4445 h 4446"/>
              <a:gd name="T4" fmla="*/ 0 60000 65536"/>
              <a:gd name="T5" fmla="*/ 0 60000 65536"/>
              <a:gd name="T6" fmla="*/ 0 w 4446"/>
              <a:gd name="T7" fmla="*/ 0 h 4446"/>
              <a:gd name="T8" fmla="*/ 4446 w 4446"/>
              <a:gd name="T9" fmla="*/ 4446 h 4446"/>
            </a:gdLst>
            <a:ahLst/>
            <a:cxnLst>
              <a:cxn ang="T4">
                <a:pos x="T0" y="T1"/>
              </a:cxn>
              <a:cxn ang="T5">
                <a:pos x="T2" y="T3"/>
              </a:cxn>
            </a:cxnLst>
            <a:rect l="T6" t="T7" r="T8" b="T9"/>
            <a:pathLst>
              <a:path w="4446" h="4446">
                <a:moveTo>
                  <a:pt x="0" y="0"/>
                </a:moveTo>
                <a:lnTo>
                  <a:pt x="4445" y="4445"/>
                </a:lnTo>
              </a:path>
            </a:pathLst>
          </a:custGeom>
          <a:noFill/>
          <a:ln w="27360">
            <a:solidFill>
              <a:srgbClr val="008000"/>
            </a:solidFill>
            <a:prstDash val="sysDashDotDot"/>
            <a:round/>
            <a:headEnd/>
            <a:tailEnd type="triangl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92934"/>
              </a:solidFill>
            </a:endParaRPr>
          </a:p>
        </p:txBody>
      </p:sp>
      <p:sp>
        <p:nvSpPr>
          <p:cNvPr id="107" name="Content Placeholder 2"/>
          <p:cNvSpPr txBox="1">
            <a:spLocks/>
          </p:cNvSpPr>
          <p:nvPr>
            <p:custDataLst>
              <p:tags r:id="rId7"/>
            </p:custDataLst>
          </p:nvPr>
        </p:nvSpPr>
        <p:spPr>
          <a:xfrm>
            <a:off x="351626" y="2895600"/>
            <a:ext cx="3001174" cy="3200400"/>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lvl="1">
              <a:buClr>
                <a:srgbClr val="AD8F67"/>
              </a:buClr>
              <a:buFont typeface="Arial" pitchFamily="34" charset="0"/>
              <a:buChar char="•"/>
            </a:pPr>
            <a:endParaRPr lang="en-US" dirty="0" smtClean="0">
              <a:solidFill>
                <a:srgbClr val="292934"/>
              </a:solidFill>
            </a:endParaRPr>
          </a:p>
          <a:p>
            <a:pPr lvl="2">
              <a:buClr>
                <a:srgbClr val="726056"/>
              </a:buClr>
              <a:buFont typeface="Arial" pitchFamily="34" charset="0"/>
              <a:buChar char="•"/>
            </a:pPr>
            <a:endParaRPr lang="en-US" dirty="0">
              <a:solidFill>
                <a:srgbClr val="292934"/>
              </a:solidFill>
            </a:endParaRPr>
          </a:p>
        </p:txBody>
      </p:sp>
      <p:pic>
        <p:nvPicPr>
          <p:cNvPr id="3" name="Audio 2">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3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65379336"/>
      </p:ext>
    </p:extLst>
  </p:cSld>
  <p:clrMapOvr>
    <a:masterClrMapping/>
  </p:clrMapOvr>
  <mc:AlternateContent xmlns:mc="http://schemas.openxmlformats.org/markup-compatibility/2006" xmlns:p14="http://schemas.microsoft.com/office/powerpoint/2010/main">
    <mc:Choice Requires="p14">
      <p:transition spd="slow" p14:dur="2000" advTm="50010"/>
    </mc:Choice>
    <mc:Fallback xmlns="">
      <p:transition spd="slow" advTm="50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repeatCount="indefinite"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Effect transition="in" filter="fade">
                                      <p:cBhvr>
                                        <p:cTn id="9" dur="1000"/>
                                        <p:tgtEl>
                                          <p:spTgt spid="89"/>
                                        </p:tgtEl>
                                      </p:cBhvr>
                                    </p:animEffect>
                                  </p:childTnLst>
                                </p:cTn>
                              </p:par>
                              <p:par>
                                <p:cTn id="10" presetID="10" presetClass="entr" presetSubtype="0" repeatCount="indefinite" fill="hold" nodeType="with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000"/>
                                        <p:tgtEl>
                                          <p:spTgt spid="90"/>
                                        </p:tgtEl>
                                      </p:cBhvr>
                                    </p:animEffect>
                                  </p:childTnLst>
                                </p:cTn>
                              </p:par>
                              <p:par>
                                <p:cTn id="13" presetID="10" presetClass="entr" presetSubtype="0" repeatCount="indefinite" fill="hold" nodeType="with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fade">
                                      <p:cBhvr>
                                        <p:cTn id="15" dur="1000"/>
                                        <p:tgtEl>
                                          <p:spTgt spid="91"/>
                                        </p:tgtEl>
                                      </p:cBhvr>
                                    </p:animEffect>
                                  </p:childTnLst>
                                </p:cTn>
                              </p:par>
                              <p:par>
                                <p:cTn id="16" presetID="10" presetClass="entr" presetSubtype="0" repeatCount="indefinite" fill="hold"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fade">
                                      <p:cBhvr>
                                        <p:cTn id="18" dur="1000"/>
                                        <p:tgtEl>
                                          <p:spTgt spid="93"/>
                                        </p:tgtEl>
                                      </p:cBhvr>
                                    </p:animEffect>
                                  </p:childTnLst>
                                </p:cTn>
                              </p:par>
                              <p:par>
                                <p:cTn id="19" presetID="10" presetClass="entr" presetSubtype="0" repeatCount="indefinite" fill="hold" nodeType="withEffect">
                                  <p:stCondLst>
                                    <p:cond delay="0"/>
                                  </p:stCondLst>
                                  <p:childTnLst>
                                    <p:set>
                                      <p:cBhvr>
                                        <p:cTn id="20" dur="1" fill="hold">
                                          <p:stCondLst>
                                            <p:cond delay="0"/>
                                          </p:stCondLst>
                                        </p:cTn>
                                        <p:tgtEl>
                                          <p:spTgt spid="94"/>
                                        </p:tgtEl>
                                        <p:attrNameLst>
                                          <p:attrName>style.visibility</p:attrName>
                                        </p:attrNameLst>
                                      </p:cBhvr>
                                      <p:to>
                                        <p:strVal val="visible"/>
                                      </p:to>
                                    </p:set>
                                    <p:animEffect transition="in" filter="fade">
                                      <p:cBhvr>
                                        <p:cTn id="21" dur="1000"/>
                                        <p:tgtEl>
                                          <p:spTgt spid="94"/>
                                        </p:tgtEl>
                                      </p:cBhvr>
                                    </p:animEffect>
                                  </p:childTnLst>
                                </p:cTn>
                              </p:par>
                              <p:par>
                                <p:cTn id="22" presetID="10" presetClass="entr" presetSubtype="0" repeatCount="indefinite" fill="hold" nodeType="with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fade">
                                      <p:cBhvr>
                                        <p:cTn id="24" dur="1000"/>
                                        <p:tgtEl>
                                          <p:spTgt spid="95"/>
                                        </p:tgtEl>
                                      </p:cBhvr>
                                    </p:animEffect>
                                  </p:childTnLst>
                                </p:cTn>
                              </p:par>
                              <p:par>
                                <p:cTn id="25" presetID="10" presetClass="entr" presetSubtype="0" repeatCount="indefinite" fill="hold" nodeType="with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1000"/>
                                        <p:tgtEl>
                                          <p:spTgt spid="96"/>
                                        </p:tgtEl>
                                      </p:cBhvr>
                                    </p:animEffect>
                                  </p:childTnLst>
                                </p:cTn>
                              </p:par>
                              <p:par>
                                <p:cTn id="28" presetID="10" presetClass="entr" presetSubtype="0" repeatCount="indefinite" fill="hold" nodeType="withEffect">
                                  <p:stCondLst>
                                    <p:cond delay="0"/>
                                  </p:stCondLst>
                                  <p:childTnLst>
                                    <p:set>
                                      <p:cBhvr>
                                        <p:cTn id="29" dur="1" fill="hold">
                                          <p:stCondLst>
                                            <p:cond delay="0"/>
                                          </p:stCondLst>
                                        </p:cTn>
                                        <p:tgtEl>
                                          <p:spTgt spid="98"/>
                                        </p:tgtEl>
                                        <p:attrNameLst>
                                          <p:attrName>style.visibility</p:attrName>
                                        </p:attrNameLst>
                                      </p:cBhvr>
                                      <p:to>
                                        <p:strVal val="visible"/>
                                      </p:to>
                                    </p:set>
                                    <p:animEffect transition="in" filter="fade">
                                      <p:cBhvr>
                                        <p:cTn id="30" dur="1000"/>
                                        <p:tgtEl>
                                          <p:spTgt spid="98"/>
                                        </p:tgtEl>
                                      </p:cBhvr>
                                    </p:animEffect>
                                  </p:childTnLst>
                                </p:cTn>
                              </p:par>
                              <p:par>
                                <p:cTn id="31" presetID="10" presetClass="entr" presetSubtype="0" repeatCount="indefinite" fill="hold" nodeType="withEffect">
                                  <p:stCondLst>
                                    <p:cond delay="0"/>
                                  </p:stCondLst>
                                  <p:childTnLst>
                                    <p:set>
                                      <p:cBhvr>
                                        <p:cTn id="32" dur="1" fill="hold">
                                          <p:stCondLst>
                                            <p:cond delay="0"/>
                                          </p:stCondLst>
                                        </p:cTn>
                                        <p:tgtEl>
                                          <p:spTgt spid="99"/>
                                        </p:tgtEl>
                                        <p:attrNameLst>
                                          <p:attrName>style.visibility</p:attrName>
                                        </p:attrNameLst>
                                      </p:cBhvr>
                                      <p:to>
                                        <p:strVal val="visible"/>
                                      </p:to>
                                    </p:set>
                                    <p:animEffect transition="in" filter="fade">
                                      <p:cBhvr>
                                        <p:cTn id="33" dur="1000"/>
                                        <p:tgtEl>
                                          <p:spTgt spid="99"/>
                                        </p:tgtEl>
                                      </p:cBhvr>
                                    </p:animEffect>
                                  </p:childTnLst>
                                </p:cTn>
                              </p:par>
                              <p:par>
                                <p:cTn id="34" presetID="10" presetClass="entr" presetSubtype="0" repeatCount="indefinite" fill="hold" nodeType="withEffect">
                                  <p:stCondLst>
                                    <p:cond delay="0"/>
                                  </p:stCondLst>
                                  <p:childTnLst>
                                    <p:set>
                                      <p:cBhvr>
                                        <p:cTn id="35" dur="1" fill="hold">
                                          <p:stCondLst>
                                            <p:cond delay="0"/>
                                          </p:stCondLst>
                                        </p:cTn>
                                        <p:tgtEl>
                                          <p:spTgt spid="101"/>
                                        </p:tgtEl>
                                        <p:attrNameLst>
                                          <p:attrName>style.visibility</p:attrName>
                                        </p:attrNameLst>
                                      </p:cBhvr>
                                      <p:to>
                                        <p:strVal val="visible"/>
                                      </p:to>
                                    </p:set>
                                    <p:animEffect transition="in" filter="fade">
                                      <p:cBhvr>
                                        <p:cTn id="36" dur="1000"/>
                                        <p:tgtEl>
                                          <p:spTgt spid="101"/>
                                        </p:tgtEl>
                                      </p:cBhvr>
                                    </p:animEffect>
                                  </p:childTnLst>
                                </p:cTn>
                              </p:par>
                              <p:par>
                                <p:cTn id="37" presetID="10" presetClass="entr" presetSubtype="0" repeatCount="indefinite" fill="hold" nodeType="withEffect">
                                  <p:stCondLst>
                                    <p:cond delay="0"/>
                                  </p:stCondLst>
                                  <p:childTnLst>
                                    <p:set>
                                      <p:cBhvr>
                                        <p:cTn id="38" dur="1" fill="hold">
                                          <p:stCondLst>
                                            <p:cond delay="0"/>
                                          </p:stCondLst>
                                        </p:cTn>
                                        <p:tgtEl>
                                          <p:spTgt spid="102"/>
                                        </p:tgtEl>
                                        <p:attrNameLst>
                                          <p:attrName>style.visibility</p:attrName>
                                        </p:attrNameLst>
                                      </p:cBhvr>
                                      <p:to>
                                        <p:strVal val="visible"/>
                                      </p:to>
                                    </p:set>
                                    <p:animEffect transition="in" filter="fade">
                                      <p:cBhvr>
                                        <p:cTn id="39" dur="1000"/>
                                        <p:tgtEl>
                                          <p:spTgt spid="102"/>
                                        </p:tgtEl>
                                      </p:cBhvr>
                                    </p:animEffect>
                                  </p:childTnLst>
                                </p:cTn>
                              </p:par>
                              <p:par>
                                <p:cTn id="40" presetID="10" presetClass="entr" presetSubtype="0" repeatCount="indefinite" fill="hold" nodeType="withEffect">
                                  <p:stCondLst>
                                    <p:cond delay="0"/>
                                  </p:stCondLst>
                                  <p:childTnLst>
                                    <p:set>
                                      <p:cBhvr>
                                        <p:cTn id="41" dur="1" fill="hold">
                                          <p:stCondLst>
                                            <p:cond delay="0"/>
                                          </p:stCondLst>
                                        </p:cTn>
                                        <p:tgtEl>
                                          <p:spTgt spid="103"/>
                                        </p:tgtEl>
                                        <p:attrNameLst>
                                          <p:attrName>style.visibility</p:attrName>
                                        </p:attrNameLst>
                                      </p:cBhvr>
                                      <p:to>
                                        <p:strVal val="visible"/>
                                      </p:to>
                                    </p:set>
                                    <p:animEffect transition="in" filter="fade">
                                      <p:cBhvr>
                                        <p:cTn id="42" dur="1000"/>
                                        <p:tgtEl>
                                          <p:spTgt spid="103"/>
                                        </p:tgtEl>
                                      </p:cBhvr>
                                    </p:animEffect>
                                  </p:childTnLst>
                                </p:cTn>
                              </p:par>
                              <p:par>
                                <p:cTn id="43" presetID="10" presetClass="entr" presetSubtype="0" repeatCount="indefinite" fill="hold" nodeType="withEffect">
                                  <p:stCondLst>
                                    <p:cond delay="0"/>
                                  </p:stCondLst>
                                  <p:childTnLst>
                                    <p:set>
                                      <p:cBhvr>
                                        <p:cTn id="44" dur="1" fill="hold">
                                          <p:stCondLst>
                                            <p:cond delay="0"/>
                                          </p:stCondLst>
                                        </p:cTn>
                                        <p:tgtEl>
                                          <p:spTgt spid="100"/>
                                        </p:tgtEl>
                                        <p:attrNameLst>
                                          <p:attrName>style.visibility</p:attrName>
                                        </p:attrNameLst>
                                      </p:cBhvr>
                                      <p:to>
                                        <p:strVal val="visible"/>
                                      </p:to>
                                    </p:set>
                                    <p:animEffect transition="in" filter="fade">
                                      <p:cBhvr>
                                        <p:cTn id="45" dur="1000"/>
                                        <p:tgtEl>
                                          <p:spTgt spid="100"/>
                                        </p:tgtEl>
                                      </p:cBhvr>
                                    </p:animEffect>
                                  </p:childTnLst>
                                </p:cTn>
                              </p:par>
                              <p:par>
                                <p:cTn id="46" presetID="10" presetClass="entr" presetSubtype="0" repeatCount="indefinite" fill="hold" nodeType="withEffect">
                                  <p:stCondLst>
                                    <p:cond delay="0"/>
                                  </p:stCondLst>
                                  <p:childTnLst>
                                    <p:set>
                                      <p:cBhvr>
                                        <p:cTn id="47" dur="1" fill="hold">
                                          <p:stCondLst>
                                            <p:cond delay="0"/>
                                          </p:stCondLst>
                                        </p:cTn>
                                        <p:tgtEl>
                                          <p:spTgt spid="92"/>
                                        </p:tgtEl>
                                        <p:attrNameLst>
                                          <p:attrName>style.visibility</p:attrName>
                                        </p:attrNameLst>
                                      </p:cBhvr>
                                      <p:to>
                                        <p:strVal val="visible"/>
                                      </p:to>
                                    </p:set>
                                    <p:animEffect transition="in" filter="fade">
                                      <p:cBhvr>
                                        <p:cTn id="48" dur="1000"/>
                                        <p:tgtEl>
                                          <p:spTgt spid="92"/>
                                        </p:tgtEl>
                                      </p:cBhvr>
                                    </p:animEffect>
                                  </p:childTnLst>
                                </p:cTn>
                              </p:par>
                              <p:par>
                                <p:cTn id="49" presetID="10" presetClass="entr" presetSubtype="0" repeatCount="indefinite" fill="hold" nodeType="withEffect">
                                  <p:stCondLst>
                                    <p:cond delay="0"/>
                                  </p:stCondLst>
                                  <p:childTnLst>
                                    <p:set>
                                      <p:cBhvr>
                                        <p:cTn id="50" dur="1" fill="hold">
                                          <p:stCondLst>
                                            <p:cond delay="0"/>
                                          </p:stCondLst>
                                        </p:cTn>
                                        <p:tgtEl>
                                          <p:spTgt spid="97"/>
                                        </p:tgtEl>
                                        <p:attrNameLst>
                                          <p:attrName>style.visibility</p:attrName>
                                        </p:attrNameLst>
                                      </p:cBhvr>
                                      <p:to>
                                        <p:strVal val="visible"/>
                                      </p:to>
                                    </p:set>
                                    <p:animEffect transition="in" filter="fade">
                                      <p:cBhvr>
                                        <p:cTn id="51" dur="1000"/>
                                        <p:tgtEl>
                                          <p:spTgt spid="97"/>
                                        </p:tgtEl>
                                      </p:cBhvr>
                                    </p:animEffect>
                                  </p:childTnLst>
                                </p:cTn>
                              </p:par>
                              <p:par>
                                <p:cTn id="52" presetID="10" presetClass="entr" presetSubtype="0" repeatCount="indefinite" fill="hold" grpId="0" nodeType="withEffect">
                                  <p:stCondLst>
                                    <p:cond delay="0"/>
                                  </p:stCondLst>
                                  <p:childTnLst>
                                    <p:set>
                                      <p:cBhvr>
                                        <p:cTn id="53" dur="1" fill="hold">
                                          <p:stCondLst>
                                            <p:cond delay="0"/>
                                          </p:stCondLst>
                                        </p:cTn>
                                        <p:tgtEl>
                                          <p:spTgt spid="104"/>
                                        </p:tgtEl>
                                        <p:attrNameLst>
                                          <p:attrName>style.visibility</p:attrName>
                                        </p:attrNameLst>
                                      </p:cBhvr>
                                      <p:to>
                                        <p:strVal val="visible"/>
                                      </p:to>
                                    </p:set>
                                    <p:animEffect transition="in" filter="fade">
                                      <p:cBhvr>
                                        <p:cTn id="54" dur="2000"/>
                                        <p:tgtEl>
                                          <p:spTgt spid="104"/>
                                        </p:tgtEl>
                                      </p:cBhvr>
                                    </p:animEffect>
                                  </p:childTnLst>
                                </p:cTn>
                              </p:par>
                              <p:par>
                                <p:cTn id="55" presetID="10" presetClass="entr" presetSubtype="0" repeatCount="indefinite" fill="hold" grpId="0" nodeType="withEffect">
                                  <p:stCondLst>
                                    <p:cond delay="0"/>
                                  </p:stCondLst>
                                  <p:childTnLst>
                                    <p:set>
                                      <p:cBhvr>
                                        <p:cTn id="56" dur="1" fill="hold">
                                          <p:stCondLst>
                                            <p:cond delay="0"/>
                                          </p:stCondLst>
                                        </p:cTn>
                                        <p:tgtEl>
                                          <p:spTgt spid="105"/>
                                        </p:tgtEl>
                                        <p:attrNameLst>
                                          <p:attrName>style.visibility</p:attrName>
                                        </p:attrNameLst>
                                      </p:cBhvr>
                                      <p:to>
                                        <p:strVal val="visible"/>
                                      </p:to>
                                    </p:set>
                                    <p:animEffect transition="in" filter="fade">
                                      <p:cBhvr>
                                        <p:cTn id="57" dur="2000"/>
                                        <p:tgtEl>
                                          <p:spTgt spid="105"/>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0" fill="hold" display="0">
                  <p:stCondLst>
                    <p:cond delay="indefinite"/>
                  </p:stCondLst>
                  <p:endCondLst>
                    <p:cond evt="onStopAudio" delay="0">
                      <p:tgtEl>
                        <p:sldTgt/>
                      </p:tgtEl>
                    </p:cond>
                  </p:endCondLst>
                </p:cTn>
                <p:tgtEl>
                  <p:spTgt spid="3"/>
                </p:tgtEl>
              </p:cMediaNode>
            </p:audio>
          </p:childTnLst>
        </p:cTn>
      </p:par>
    </p:tnLst>
    <p:bldLst>
      <p:bldP spid="104" grpId="0" animBg="1"/>
      <p:bldP spid="10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TIMING" val="|5.1|0.4|7.6|7.4|3.9|7.2|8.1"/>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4&quot;/&gt;&lt;/TableIndex&gt;&lt;/ShapeTextInfo&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quot;/&gt;&lt;lineCharCount val=&quot;1&quot;/&gt;&lt;lineCharCount val=&quot;1&quot;/&gt;&lt;lineCharCount val=&quot;1&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8&quot;/&gt;&lt;lineCharCount val=&quot;98&quot;/&gt;&lt;lineCharCount val=&quot;6&quot;/&gt;&lt;lineCharCount val=&quot;82&quot;/&gt;&lt;lineCharCount val=&quot;46&quot;/&gt;&lt;lineCharCount val=&quot;89&quot;/&gt;&lt;lineCharCount val=&quot;45&quot;/&gt;&lt;lineCharCount val=&quot;100&quot;/&gt;&lt;lineCharCount val=&quot;63&quot;/&gt;&lt;lineCharCount val=&quot;1&quot;/&gt;&lt;lineCharCount val=&quot;1&quot;/&gt;&lt;lineCharCount val=&quot;1&quot;/&gt;&lt;lineCharCount val=&quot;1&quot;/&gt;&lt;/TableIndex&gt;&lt;/ShapeTextInfo&gt;"/>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TIMING" val="|4.2|1.4|13.3|6.7|1.2|20.3"/>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4&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quot;/&gt;&lt;lineCharCount val=&quot;1&quot;/&gt;&lt;lineCharCount val=&quot;1&quot;/&gt;&lt;lineCharCount val=&quot;1&quot;/&gt;&lt;/TableIndex&gt;&lt;/ShapeTextInfo&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quot;/&gt;&lt;lineCharCount val=&quot;1&quot;/&gt;&lt;lineCharCount val=&quot;1&quot;/&gt;&lt;lineCharCount val=&quot;1&quot;/&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5&quot;/&gt;&lt;lineCharCount val=&quot;11&quot;/&gt;&lt;lineCharCount val=&quot;81&quot;/&gt;&lt;lineCharCount val=&quot;81&quot;/&gt;&lt;lineCharCount val=&quot;9&quot;/&gt;&lt;lineCharCount val=&quot;69&quot;/&gt;&lt;lineCharCount val=&quot;30&quot;/&gt;&lt;lineCharCount val=&quot;14&quot;/&gt;&lt;lineCharCount val=&quot;81&quot;/&gt;&lt;lineCharCount val=&quot;83&quot;/&gt;&lt;lineCharCount val=&quot;40&quot;/&gt;&lt;lineCharCount val=&quot;67&quot;/&gt;&lt;lineCharCount val=&quot;1&quot;/&gt;&lt;lineCharCount val=&quot;1&quot;/&gt;&lt;lineCharCount val=&quot;1&quot;/&gt;&lt;lineCharCount val=&quot;1&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TIMING" val="|3.2|0.5|8.7|9.8"/>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8&quot;/&gt;&lt;lineCharCount val=&quot;70&quot;/&gt;&lt;lineCharCount val=&quot;35&quot;/&gt;&lt;lineCharCount val=&quot;77&quot;/&gt;&lt;lineCharCount val=&quot;56&quot;/&gt;&lt;lineCharCount val=&quot;71&quot;/&gt;&lt;lineCharCount val=&quot;72&quot;/&gt;&lt;lineCharCount val=&quot;20&quot;/&gt;&lt;lineCharCount val=&quot;1&quot;/&gt;&lt;lineCharCount val=&quot;1&quot;/&gt;&lt;lineCharCount val=&quot;1&quot;/&gt;&lt;lineCharCount val=&quot;1&quot;/&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TIMING" val="|3.7|0.6|6.8|5.9|1.4"/>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quot;/&gt;&lt;lineCharCount val=&quot;1&quot;/&gt;&lt;lineCharCount val=&quot;1&quot;/&gt;&lt;lineCharCount val=&quot;1&quot;/&gt;&lt;/TableIndex&gt;&lt;/ShapeTextInfo&gt;"/>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11&quot;/&gt;&lt;lineCharCount val=&quot;61&quot;/&gt;&lt;lineCharCount val=&quot;38&quot;/&gt;&lt;lineCharCount val=&quot;59&quot;/&gt;&lt;lineCharCount val=&quot;14&quot;/&gt;&lt;lineCharCount val=&quot;62&quot;/&gt;&lt;lineCharCount val=&quot;66&quot;/&gt;&lt;lineCharCount val=&quot;53&quot;/&gt;&lt;lineCharCount val=&quot;1&quot;/&gt;&lt;lineCharCount val=&quot;1&quot;/&gt;&lt;lineCharCount val=&quot;1&quot;/&gt;&lt;lineCharCount val=&quot;1&quot;/&gt;&lt;lineCharCount val=&quot;1&quot;/&gt;&lt;/TableIndex&gt;&lt;/ShapeTextInfo&gt;"/>
</p:tagLst>
</file>

<file path=ppt/tags/tag117.xml><?xml version="1.0" encoding="utf-8"?>
<p:tagLst xmlns:a="http://schemas.openxmlformats.org/drawingml/2006/main" xmlns:r="http://schemas.openxmlformats.org/officeDocument/2006/relationships" xmlns:p="http://schemas.openxmlformats.org/presentationml/2006/main">
  <p:tag name="TIMING" val="|4.7|0.7|7|13.9"/>
</p:tagLst>
</file>

<file path=ppt/tags/tag1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8&quot;/&gt;&lt;lineCharCount val=&quot;68&quot;/&gt;&lt;lineCharCount val=&quot;26&quot;/&gt;&lt;lineCharCount val=&quot;82&quot;/&gt;&lt;lineCharCount val=&quot;80&quot;/&gt;&lt;lineCharCount val=&quot;91&quot;/&gt;&lt;lineCharCount val=&quot;84&quot;/&gt;&lt;lineCharCount val=&quot;29&quot;/&gt;&lt;lineCharCount val=&quot;1&quot;/&gt;&lt;lineCharCount val=&quot;1&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TIMING" val="|4.1|0.5|5.7|9.2|7.1|2.8|1.3|3.4|1.9|2.3"/>
</p:tagLst>
</file>

<file path=ppt/tags/tag1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4&quot;/&gt;&lt;lineCharCount val=&quot;11&quot;/&gt;&lt;lineCharCount val=&quot;62&quot;/&gt;&lt;lineCharCount val=&quot;42&quot;/&gt;&lt;lineCharCount val=&quot;65&quot;/&gt;&lt;lineCharCount val=&quot;61&quot;/&gt;&lt;lineCharCount val=&quot;43&quot;/&gt;&lt;lineCharCount val=&quot;27&quot;/&gt;&lt;lineCharCount val=&quot;14&quot;/&gt;&lt;lineCharCount val=&quot;42&quot;/&gt;&lt;lineCharCount val=&quot;22&quot;/&gt;&lt;lineCharCount val=&quot;26&quot;/&gt;&lt;lineCharCount val=&quot;63&quot;/&gt;&lt;lineCharCount val=&quot;1&quot;/&gt;&lt;lineCharCount val=&quot;1&quot;/&gt;&lt;/TableIndex&gt;&lt;/ShapeTextInfo&gt;"/>
</p:tagLst>
</file>

<file path=ppt/tags/tag123.xml><?xml version="1.0" encoding="utf-8"?>
<p:tagLst xmlns:a="http://schemas.openxmlformats.org/drawingml/2006/main" xmlns:r="http://schemas.openxmlformats.org/officeDocument/2006/relationships" xmlns:p="http://schemas.openxmlformats.org/presentationml/2006/main">
  <p:tag name="TIMING" val="|5.9|0.4|7.2|4.1|5.8|10.8"/>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8&quot;/&gt;&lt;lineCharCount val=&quot;38&quot;/&gt;&lt;lineCharCount val=&quot;29&quot;/&gt;&lt;lineCharCount val=&quot;48&quot;/&gt;&lt;lineCharCount val=&quot;59&quot;/&gt;&lt;lineCharCount val=&quot;35&quot;/&gt;&lt;lineCharCount val=&quot;67&quot;/&gt;&lt;lineCharCount val=&quot;1&quot;/&gt;&lt;lineCharCount val=&quot;1&quot;/&gt;&lt;/TableIndex&gt;&lt;/ShapeTextInfo&gt;"/>
</p:tagLst>
</file>

<file path=ppt/tags/tag126.xml><?xml version="1.0" encoding="utf-8"?>
<p:tagLst xmlns:a="http://schemas.openxmlformats.org/drawingml/2006/main" xmlns:r="http://schemas.openxmlformats.org/officeDocument/2006/relationships" xmlns:p="http://schemas.openxmlformats.org/presentationml/2006/main">
  <p:tag name="TIMING" val="|3.5|1.5|5|8.7|4.9|5.5|2|3.1|4.1"/>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11&quot;/&gt;&lt;lineCharCount val=&quot;46&quot;/&gt;&lt;lineCharCount val=&quot;64&quot;/&gt;&lt;lineCharCount val=&quot;34&quot;/&gt;&lt;lineCharCount val=&quot;46&quot;/&gt;&lt;lineCharCount val=&quot;68&quot;/&gt;&lt;lineCharCount val=&quot;14&quot;/&gt;&lt;lineCharCount val=&quot;19&quot;/&gt;&lt;lineCharCount val=&quot;37&quot;/&gt;&lt;lineCharCount val=&quot;62&quot;/&gt;&lt;lineCharCount val=&quot;13&quot;/&gt;&lt;lineCharCount val=&quot;1&quot;/&gt;&lt;lineCharCount val=&quot;1&quot;/&gt;&lt;/TableIndex&gt;&lt;/ShapeTextInfo&gt;"/>
</p:tagLst>
</file>

<file path=ppt/tags/tag129.xml><?xml version="1.0" encoding="utf-8"?>
<p:tagLst xmlns:a="http://schemas.openxmlformats.org/drawingml/2006/main" xmlns:r="http://schemas.openxmlformats.org/officeDocument/2006/relationships" xmlns:p="http://schemas.openxmlformats.org/presentationml/2006/main">
  <p:tag name="TIMING" val="|7.5|2.2|1.3|2.3|2.7|3|1.7|1.6|1.7|1.2"/>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9&quot;/&gt;&lt;lineCharCount val=&quot;13&quot;/&gt;&lt;/TableIndex&gt;&lt;/ShapeTextInfo&gt;"/>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5&quot;/&gt;&lt;lineCharCount val=&quot;8&quot;/&gt;&lt;lineCharCount val=&quot;13&quot;/&gt;&lt;lineCharCount val=&quot;12&quot;/&gt;&lt;lineCharCount val=&quot;33&quot;/&gt;&lt;lineCharCount val=&quot;24&quot;/&gt;&lt;lineCharCount val=&quot;25&quot;/&gt;&lt;lineCharCount val=&quot;18&quot;/&gt;&lt;lineCharCount val=&quot;8&quot;/&gt;&lt;lineCharCount val=&quot;12&quot;/&gt;&lt;lineCharCount val=&quot;9&quot;/&gt;&lt;lineCharCount val=&quot;1&quot;/&gt;&lt;lineCharCount val=&quot;1&quot;/&gt;&lt;lineCharCount val=&quot;1&quot;/&gt;&lt;lineCharCount val=&quot;1&quot;/&gt;&lt;lineCharCount val=&quot;1&quot;/&gt;&lt;/TableIndex&gt;&lt;/ShapeTextInfo&gt;"/>
</p:tagLst>
</file>

<file path=ppt/tags/tag132.xml><?xml version="1.0" encoding="utf-8"?>
<p:tagLst xmlns:a="http://schemas.openxmlformats.org/drawingml/2006/main" xmlns:r="http://schemas.openxmlformats.org/officeDocument/2006/relationships" xmlns:p="http://schemas.openxmlformats.org/presentationml/2006/main">
  <p:tag name="TIMING" val="|3|9.9|13.6|10.8|2.6|10.9|2.6|27.3|2.8|4.1|6"/>
</p:tagLst>
</file>

<file path=ppt/tags/tag1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4&quot;/&gt;&lt;lineCharCount val=&quot;86&quot;/&gt;&lt;lineCharCount val=&quot;34&quot;/&gt;&lt;lineCharCount val=&quot;54&quot;/&gt;&lt;/TableIndex&gt;&lt;/ShapeTextInfo&gt;"/>
</p:tagLst>
</file>

<file path=ppt/tags/tag1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18&quot;/&gt;&lt;lineCharCount val=&quot;65&quot;/&gt;&lt;lineCharCount val=&quot;86&quot;/&gt;&lt;lineCharCount val=&quot;95&quot;/&gt;&lt;lineCharCount val=&quot;22&quot;/&gt;&lt;lineCharCount val=&quot;2&quot;/&gt;&lt;lineCharCount val=&quot;1&quot;/&gt;&lt;lineCharCount val=&quot;1&quot;/&gt;&lt;lineCharCount val=&quot;1&quot;/&gt;&lt;lineCharCount val=&quot;1&quot;/&gt;&lt;lineCharCount val=&quot;1&quot;/&gt;&lt;/TableIndex&gt;&lt;/ShapeTextInfo&gt;"/>
</p:tagLst>
</file>

<file path=ppt/tags/tag1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TableIndex row=&quot;1&quot; col=&quot;2&quot;&gt;&lt;linesCount val=&quot;1&quot;/&gt;&lt;lineCharCount val=&quot;12&quot;/&gt;&lt;/TableIndex&gt;&lt;TableIndex row=&quot;2&quot; col=&quot;1&quot;&gt;&lt;linesCount val=&quot;1&quot;/&gt;&lt;lineCharCount val=&quot;5&quot;/&gt;&lt;/TableIndex&gt;&lt;TableIndex row=&quot;2&quot; col=&quot;2&quot;&gt;&lt;linesCount val=&quot;1&quot;/&gt;&lt;lineCharCount val=&quot;4&quot;/&gt;&lt;/TableIndex&gt;&lt;TableIndex row=&quot;3&quot; col=&quot;1&quot;&gt;&lt;linesCount val=&quot;1&quot;/&gt;&lt;lineCharCount val=&quot;8&quot;/&gt;&lt;/TableIndex&gt;&lt;TableIndex row=&quot;3&quot; col=&quot;2&quot;&gt;&lt;linesCount val=&quot;1&quot;/&gt;&lt;lineCharCount val=&quot;6&quot;/&gt;&lt;/TableIndex&gt;&lt;TableIndex row=&quot;4&quot; col=&quot;1&quot;&gt;&lt;linesCount val=&quot;1&quot;/&gt;&lt;lineCharCount val=&quot;5&quot;/&gt;&lt;/TableIndex&gt;&lt;TableIndex row=&quot;4&quot; col=&quot;2&quot;&gt;&lt;linesCount val=&quot;1&quot;/&gt;&lt;lineCharCount val=&quot;4&quot;/&gt;&lt;/TableIndex&gt;&lt;TableIndex row=&quot;5&quot; col=&quot;1&quot;&gt;&lt;linesCount val=&quot;1&quot;/&gt;&lt;lineCharCount val=&quot;18&quot;/&gt;&lt;/TableIndex&gt;&lt;TableIndex row=&quot;5&quot; col=&quot;2&quot;&gt;&lt;linesCount val=&quot;1&quot;/&gt;&lt;lineCharCount val=&quot;4&quot;/&gt;&lt;/TableIndex&gt;&lt;TableIndex row=&quot;6&quot; col=&quot;1&quot;&gt;&lt;linesCount val=&quot;1&quot;/&gt;&lt;lineCharCount val=&quot;10&quot;/&gt;&lt;/TableIndex&gt;&lt;TableIndex row=&quot;6&quot; col=&quot;2&quot;&gt;&lt;linesCount val=&quot;1&quot;/&gt;&lt;lineCharCount val=&quot;6&quot;/&gt;&lt;/TableIndex&gt;&lt;TableIndex row=&quot;7&quot; col=&quot;1&quot;&gt;&lt;linesCount val=&quot;1&quot;/&gt;&lt;lineCharCount val=&quot;7&quot;/&gt;&lt;/TableIndex&gt;&lt;TableIndex row=&quot;7&quot; col=&quot;2&quot;&gt;&lt;linesCount val=&quot;1&quot;/&gt;&lt;lineCharCount val=&quot;6&quot;/&gt;&lt;/TableIndex&gt;&lt;TableIndex row=&quot;8&quot; col=&quot;1&quot;&gt;&lt;linesCount val=&quot;1&quot;/&gt;&lt;lineCharCount val=&quot;8&quot;/&gt;&lt;/TableIndex&gt;&lt;TableIndex row=&quot;8&quot; col=&quot;2&quot;&gt;&lt;linesCount val=&quot;1&quot;/&gt;&lt;lineCharCount val=&quot;6&quot;/&gt;&lt;/TableIndex&gt;&lt;TableIndex row=&quot;9&quot; col=&quot;1&quot;&gt;&lt;linesCount val=&quot;1&quot;/&gt;&lt;lineCharCount val=&quot;7&quot;/&gt;&lt;/TableIndex&gt;&lt;TableIndex row=&quot;9&quot; col=&quot;2&quot;&gt;&lt;linesCount val=&quot;1&quot;/&gt;&lt;lineCharCount val=&quot;6&quot;/&gt;&lt;/TableIndex&gt;&lt;/ShapeTextInfo&gt;"/>
  <p:tag name="PRESENTER_SHAPEINFO" val="&lt;ThreeDShapeInfo&gt;&lt;uuid val=&quot;{2830D3EC-4A74-4270-BF06-B859B5D3E0A1}&quot;/&gt;&lt;isInvalidForFieldText val=&quot;0&quot;/&gt;&lt;Image&gt;&lt;filename val=&quot;C:\Documents and Settings\Administrator\Local Settings\Temp\CP1908148037484Session\CPTrustFolder1908148037484\PPTImport1908167585375\data\asimages\{2830D3EC-4A74-4270-BF06-B859B5D3E0A1}_26.png&quot;/&gt;&lt;left val=&quot;516&quot;/&gt;&lt;top val=&quot;0&quot;/&gt;&lt;width val=&quot;199&quot;/&gt;&lt;height val=&quot;166&quot;/&gt;&lt;hasText val=&quot;1&quot;/&gt;&lt;/Image&gt;&lt;/ThreeDShapeInfo&gt;"/>
</p:tagLst>
</file>

<file path=ppt/tags/tag1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8.xml><?xml version="1.0" encoding="utf-8"?>
<p:tagLst xmlns:a="http://schemas.openxmlformats.org/drawingml/2006/main" xmlns:r="http://schemas.openxmlformats.org/officeDocument/2006/relationships" xmlns:p="http://schemas.openxmlformats.org/presentationml/2006/main">
  <p:tag name="TIMING" val="|3.8|7.5|65.2"/>
</p:tagLst>
</file>

<file path=ppt/tags/tag1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4&quot;/&gt;&lt;lineCharCount val=&quot;8&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34&quot;/&gt;&lt;lineCharCount val=&quot;60&quot;/&gt;&lt;lineCharCount val=&quot;57&quot;/&gt;&lt;lineCharCount val=&quot;59&quot;/&gt;&lt;lineCharCount val=&quot;53&quot;/&gt;&lt;lineCharCount val=&quot;59&quot;/&gt;&lt;lineCharCount val=&quot;61&quot;/&gt;&lt;lineCharCount val=&quot;56&quot;/&gt;&lt;lineCharCount val=&quot;63&quot;/&gt;&lt;lineCharCount val=&quot;11&quot;/&gt;&lt;lineCharCount val=&quot;1&quot;/&gt;&lt;/TableIndex&gt;&lt;/ShapeTextInfo&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TableIndex row=&quot;1&quot; col=&quot;2&quot;&gt;&lt;linesCount val=&quot;1&quot;/&gt;&lt;lineCharCount val=&quot;16&quot;/&gt;&lt;/TableIndex&gt;&lt;TableIndex row=&quot;2&quot; col=&quot;1&quot;&gt;&lt;linesCount val=&quot;1&quot;/&gt;&lt;lineCharCount val=&quot;5&quot;/&gt;&lt;/TableIndex&gt;&lt;TableIndex row=&quot;2&quot; col=&quot;2&quot;&gt;&lt;linesCount val=&quot;1&quot;/&gt;&lt;lineCharCount val=&quot;3&quot;/&gt;&lt;/TableIndex&gt;&lt;TableIndex row=&quot;3&quot; col=&quot;1&quot;&gt;&lt;linesCount val=&quot;1&quot;/&gt;&lt;lineCharCount val=&quot;8&quot;/&gt;&lt;/TableIndex&gt;&lt;TableIndex row=&quot;3&quot; col=&quot;2&quot;&gt;&lt;linesCount val=&quot;1&quot;/&gt;&lt;lineCharCount val=&quot;6&quot;/&gt;&lt;/TableIndex&gt;&lt;TableIndex row=&quot;4&quot; col=&quot;1&quot;&gt;&lt;linesCount val=&quot;1&quot;/&gt;&lt;lineCharCount val=&quot;5&quot;/&gt;&lt;/TableIndex&gt;&lt;TableIndex row=&quot;4&quot; col=&quot;2&quot;&gt;&lt;linesCount val=&quot;1&quot;/&gt;&lt;lineCharCount val=&quot;4&quot;/&gt;&lt;/TableIndex&gt;&lt;TableIndex row=&quot;5&quot; col=&quot;1&quot;&gt;&lt;linesCount val=&quot;1&quot;/&gt;&lt;lineCharCount val=&quot;18&quot;/&gt;&lt;/TableIndex&gt;&lt;TableIndex row=&quot;5&quot; col=&quot;2&quot;&gt;&lt;linesCount val=&quot;1&quot;/&gt;&lt;lineCharCount val=&quot;3&quot;/&gt;&lt;/TableIndex&gt;&lt;TableIndex row=&quot;6&quot; col=&quot;1&quot;&gt;&lt;linesCount val=&quot;1&quot;/&gt;&lt;lineCharCount val=&quot;10&quot;/&gt;&lt;/TableIndex&gt;&lt;TableIndex row=&quot;6&quot; col=&quot;2&quot;&gt;&lt;linesCount val=&quot;1&quot;/&gt;&lt;lineCharCount val=&quot;3&quot;/&gt;&lt;/TableIndex&gt;&lt;TableIndex row=&quot;7&quot; col=&quot;1&quot;&gt;&lt;linesCount val=&quot;1&quot;/&gt;&lt;lineCharCount val=&quot;7&quot;/&gt;&lt;/TableIndex&gt;&lt;TableIndex row=&quot;7&quot; col=&quot;2&quot;&gt;&lt;linesCount val=&quot;1&quot;/&gt;&lt;lineCharCount val=&quot;3&quot;/&gt;&lt;/TableIndex&gt;&lt;TableIndex row=&quot;8&quot; col=&quot;1&quot;&gt;&lt;linesCount val=&quot;1&quot;/&gt;&lt;lineCharCount val=&quot;8&quot;/&gt;&lt;/TableIndex&gt;&lt;TableIndex row=&quot;8&quot; col=&quot;2&quot;&gt;&lt;linesCount val=&quot;1&quot;/&gt;&lt;lineCharCount val=&quot;3&quot;/&gt;&lt;/TableIndex&gt;&lt;TableIndex row=&quot;9&quot; col=&quot;1&quot;&gt;&lt;linesCount val=&quot;1&quot;/&gt;&lt;lineCharCount val=&quot;7&quot;/&gt;&lt;/TableIndex&gt;&lt;TableIndex row=&quot;9&quot; col=&quot;2&quot;&gt;&lt;linesCount val=&quot;1&quot;/&gt;&lt;lineCharCount val=&quot;3&quot;/&gt;&lt;/TableIndex&gt;&lt;/ShapeTextInfo&gt;"/>
  <p:tag name="PRESENTER_SHAPEINFO" val="&lt;ThreeDShapeInfo&gt;&lt;uuid val=&quot;{9E3E6A1D-EC61-4DA2-8CEF-948BBF03AC9A}&quot;/&gt;&lt;isInvalidForFieldText val=&quot;0&quot;/&gt;&lt;Image&gt;&lt;filename val=&quot;C:\Documents and Settings\Administrator\Local Settings\Temp\CP1908148037484Session\CPTrustFolder1908148037484\PPTImport1908167585375\data\asimages\{9E3E6A1D-EC61-4DA2-8CEF-948BBF03AC9A}_27.png&quot;/&gt;&lt;left val=&quot;512&quot;/&gt;&lt;top val=&quot;132&quot;/&gt;&lt;width val=&quot;211&quot;/&gt;&lt;height val=&quot;166&quot;/&gt;&lt;hasText val=&quot;1&quot;/&gt;&lt;/Image&gt;&lt;/ThreeDShapeInfo&gt;"/>
</p:tagLst>
</file>

<file path=ppt/tags/tag142.xml><?xml version="1.0" encoding="utf-8"?>
<p:tagLst xmlns:a="http://schemas.openxmlformats.org/drawingml/2006/main" xmlns:r="http://schemas.openxmlformats.org/officeDocument/2006/relationships" xmlns:p="http://schemas.openxmlformats.org/presentationml/2006/main">
  <p:tag name="TIMING" val="|4.7|6.6|2.2|10.8|5.4|6.8"/>
</p:tagLst>
</file>

<file path=ppt/tags/tag1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Lst>
</file>

<file path=ppt/tags/tag1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6&quot;/&gt;&lt;lineCharCount val=&quot;25&quot;/&gt;&lt;lineCharCount val=&quot;92&quot;/&gt;&lt;lineCharCount val=&quot;15&quot;/&gt;&lt;lineCharCount val=&quot;17&quot;/&gt;&lt;lineCharCount val=&quot;33&quot;/&gt;&lt;lineCharCount val=&quot;85&quot;/&gt;&lt;lineCharCount val=&quot;22&quot;/&gt;&lt;lineCharCount val=&quot;17&quot;/&gt;&lt;lineCharCount val=&quot;89&quot;/&gt;&lt;lineCharCount val=&quot;84&quot;/&gt;&lt;lineCharCount val=&quot;83&quot;/&gt;&lt;lineCharCount val=&quot;56&quot;/&gt;&lt;lineCharCount val=&quot;1&quot;/&gt;&lt;lineCharCount val=&quot;1&quot;/&gt;&lt;lineCharCount val=&quot;1&quot;/&gt;&lt;lineCharCount val=&quot;1&quot;/&gt;&lt;/TableIndex&gt;&lt;/ShapeTextInfo&gt;"/>
</p:tagLst>
</file>

<file path=ppt/tags/tag1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TableIndex row=&quot;1&quot; col=&quot;2&quot;&gt;&lt;linesCount val=&quot;1&quot;/&gt;&lt;lineCharCount val=&quot;14&quot;/&gt;&lt;/TableIndex&gt;&lt;TableIndex row=&quot;2&quot; col=&quot;1&quot;&gt;&lt;linesCount val=&quot;1&quot;/&gt;&lt;lineCharCount val=&quot;5&quot;/&gt;&lt;/TableIndex&gt;&lt;TableIndex row=&quot;2&quot; col=&quot;2&quot;&gt;&lt;linesCount val=&quot;1&quot;/&gt;&lt;lineCharCount val=&quot;3&quot;/&gt;&lt;/TableIndex&gt;&lt;TableIndex row=&quot;3&quot; col=&quot;1&quot;&gt;&lt;linesCount val=&quot;1&quot;/&gt;&lt;lineCharCount val=&quot;8&quot;/&gt;&lt;/TableIndex&gt;&lt;TableIndex row=&quot;3&quot; col=&quot;2&quot;&gt;&lt;linesCount val=&quot;1&quot;/&gt;&lt;lineCharCount val=&quot;3&quot;/&gt;&lt;/TableIndex&gt;&lt;TableIndex row=&quot;4&quot; col=&quot;1&quot;&gt;&lt;linesCount val=&quot;1&quot;/&gt;&lt;lineCharCount val=&quot;5&quot;/&gt;&lt;/TableIndex&gt;&lt;TableIndex row=&quot;4&quot; col=&quot;2&quot;&gt;&lt;linesCount val=&quot;1&quot;/&gt;&lt;lineCharCount val=&quot;6&quot;/&gt;&lt;/TableIndex&gt;&lt;TableIndex row=&quot;5&quot; col=&quot;1&quot;&gt;&lt;linesCount val=&quot;1&quot;/&gt;&lt;lineCharCount val=&quot;18&quot;/&gt;&lt;/TableIndex&gt;&lt;TableIndex row=&quot;5&quot; col=&quot;2&quot;&gt;&lt;linesCount val=&quot;1&quot;/&gt;&lt;lineCharCount val=&quot;3&quot;/&gt;&lt;/TableIndex&gt;&lt;TableIndex row=&quot;6&quot; col=&quot;1&quot;&gt;&lt;linesCount val=&quot;1&quot;/&gt;&lt;lineCharCount val=&quot;10&quot;/&gt;&lt;/TableIndex&gt;&lt;TableIndex row=&quot;6&quot; col=&quot;2&quot;&gt;&lt;linesCount val=&quot;1&quot;/&gt;&lt;lineCharCount val=&quot;3&quot;/&gt;&lt;/TableIndex&gt;&lt;TableIndex row=&quot;7&quot; col=&quot;1&quot;&gt;&lt;linesCount val=&quot;1&quot;/&gt;&lt;lineCharCount val=&quot;7&quot;/&gt;&lt;/TableIndex&gt;&lt;TableIndex row=&quot;7&quot; col=&quot;2&quot;&gt;&lt;linesCount val=&quot;1&quot;/&gt;&lt;lineCharCount val=&quot;3&quot;/&gt;&lt;/TableIndex&gt;&lt;TableIndex row=&quot;8&quot; col=&quot;1&quot;&gt;&lt;linesCount val=&quot;1&quot;/&gt;&lt;lineCharCount val=&quot;8&quot;/&gt;&lt;/TableIndex&gt;&lt;TableIndex row=&quot;8&quot; col=&quot;2&quot;&gt;&lt;linesCount val=&quot;1&quot;/&gt;&lt;lineCharCount val=&quot;3&quot;/&gt;&lt;/TableIndex&gt;&lt;TableIndex row=&quot;9&quot; col=&quot;1&quot;&gt;&lt;linesCount val=&quot;1&quot;/&gt;&lt;lineCharCount val=&quot;7&quot;/&gt;&lt;/TableIndex&gt;&lt;TableIndex row=&quot;9&quot; col=&quot;2&quot;&gt;&lt;linesCount val=&quot;1&quot;/&gt;&lt;lineCharCount val=&quot;3&quot;/&gt;&lt;/TableIndex&gt;&lt;/ShapeTextInfo&gt;"/>
  <p:tag name="PRESENTER_SHAPEINFO" val="&lt;ThreeDShapeInfo&gt;&lt;uuid val=&quot;{8B558D35-36F9-4F47-B72D-F8FFA80DC3D9}&quot;/&gt;&lt;isInvalidForFieldText val=&quot;0&quot;/&gt;&lt;Image&gt;&lt;filename val=&quot;C:\Documents and Settings\Administrator\Local Settings\Temp\CP1908148037484Session\CPTrustFolder1908148037484\PPTImport1908167585375\data\asimages\{8B558D35-36F9-4F47-B72D-F8FFA80DC3D9}_28.png&quot;/&gt;&lt;left val=&quot;234&quot;/&gt;&lt;top val=&quot;354&quot;/&gt;&lt;width val=&quot;211&quot;/&gt;&lt;height val=&quot;166&quot;/&gt;&lt;hasText val=&quot;1&quot;/&gt;&lt;/Image&gt;&lt;/ThreeDShapeInfo&gt;"/>
</p:tagLst>
</file>

<file path=ppt/tags/tag146.xml><?xml version="1.0" encoding="utf-8"?>
<p:tagLst xmlns:a="http://schemas.openxmlformats.org/drawingml/2006/main" xmlns:r="http://schemas.openxmlformats.org/officeDocument/2006/relationships" xmlns:p="http://schemas.openxmlformats.org/presentationml/2006/main">
  <p:tag name="TIMING" val="|5.1|6.9|6.4|10.7"/>
</p:tagLst>
</file>

<file path=ppt/tags/tag1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Lst>
</file>

<file path=ppt/tags/tag1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26&quot;/&gt;&lt;lineCharCount val=&quot;88&quot;/&gt;&lt;lineCharCount val=&quot;13&quot;/&gt;&lt;lineCharCount val=&quot;54&quot;/&gt;&lt;lineCharCount val=&quot;83&quot;/&gt;&lt;lineCharCount val=&quot;93&quot;/&gt;&lt;lineCharCount val=&quot;86&quot;/&gt;&lt;lineCharCount val=&quot;90&quot;/&gt;&lt;lineCharCount val=&quot;44&quot;/&gt;&lt;lineCharCount val=&quot;1&quot;/&gt;&lt;lineCharCount val=&quot;1&quot;/&gt;&lt;lineCharCount val=&quot;1&quot;/&gt;&lt;/TableIndex&gt;&lt;/ShapeTextInfo&gt;"/>
</p:tagLst>
</file>

<file path=ppt/tags/tag1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TableIndex row=&quot;1&quot; col=&quot;2&quot;&gt;&lt;linesCount val=&quot;1&quot;/&gt;&lt;lineCharCount val=&quot;14&quot;/&gt;&lt;/TableIndex&gt;&lt;TableIndex row=&quot;2&quot; col=&quot;1&quot;&gt;&lt;linesCount val=&quot;1&quot;/&gt;&lt;lineCharCount val=&quot;5&quot;/&gt;&lt;/TableIndex&gt;&lt;TableIndex row=&quot;2&quot; col=&quot;2&quot;&gt;&lt;linesCount val=&quot;1&quot;/&gt;&lt;lineCharCount val=&quot;3&quot;/&gt;&lt;/TableIndex&gt;&lt;TableIndex row=&quot;3&quot; col=&quot;1&quot;&gt;&lt;linesCount val=&quot;1&quot;/&gt;&lt;lineCharCount val=&quot;8&quot;/&gt;&lt;/TableIndex&gt;&lt;TableIndex row=&quot;3&quot; col=&quot;2&quot;&gt;&lt;linesCount val=&quot;1&quot;/&gt;&lt;lineCharCount val=&quot;6&quot;/&gt;&lt;/TableIndex&gt;&lt;TableIndex row=&quot;4&quot; col=&quot;1&quot;&gt;&lt;linesCount val=&quot;1&quot;/&gt;&lt;lineCharCount val=&quot;5&quot;/&gt;&lt;/TableIndex&gt;&lt;TableIndex row=&quot;4&quot; col=&quot;2&quot;&gt;&lt;linesCount val=&quot;1&quot;/&gt;&lt;lineCharCount val=&quot;3&quot;/&gt;&lt;/TableIndex&gt;&lt;TableIndex row=&quot;5&quot; col=&quot;1&quot;&gt;&lt;linesCount val=&quot;1&quot;/&gt;&lt;lineCharCount val=&quot;18&quot;/&gt;&lt;/TableIndex&gt;&lt;TableIndex row=&quot;5&quot; col=&quot;2&quot;&gt;&lt;linesCount val=&quot;1&quot;/&gt;&lt;lineCharCount val=&quot;3&quot;/&gt;&lt;/TableIndex&gt;&lt;TableIndex row=&quot;6&quot; col=&quot;1&quot;&gt;&lt;linesCount val=&quot;1&quot;/&gt;&lt;lineCharCount val=&quot;10&quot;/&gt;&lt;/TableIndex&gt;&lt;TableIndex row=&quot;6&quot; col=&quot;2&quot;&gt;&lt;linesCount val=&quot;1&quot;/&gt;&lt;lineCharCount val=&quot;4&quot;/&gt;&lt;/TableIndex&gt;&lt;TableIndex row=&quot;7&quot; col=&quot;1&quot;&gt;&lt;linesCount val=&quot;1&quot;/&gt;&lt;lineCharCount val=&quot;7&quot;/&gt;&lt;/TableIndex&gt;&lt;TableIndex row=&quot;7&quot; col=&quot;2&quot;&gt;&lt;linesCount val=&quot;1&quot;/&gt;&lt;lineCharCount val=&quot;4&quot;/&gt;&lt;/TableIndex&gt;&lt;TableIndex row=&quot;8&quot; col=&quot;1&quot;&gt;&lt;linesCount val=&quot;1&quot;/&gt;&lt;lineCharCount val=&quot;8&quot;/&gt;&lt;/TableIndex&gt;&lt;TableIndex row=&quot;8&quot; col=&quot;2&quot;&gt;&lt;linesCount val=&quot;1&quot;/&gt;&lt;lineCharCount val=&quot;4&quot;/&gt;&lt;/TableIndex&gt;&lt;TableIndex row=&quot;9&quot; col=&quot;1&quot;&gt;&lt;linesCount val=&quot;1&quot;/&gt;&lt;lineCharCount val=&quot;7&quot;/&gt;&lt;/TableIndex&gt;&lt;TableIndex row=&quot;9&quot; col=&quot;2&quot;&gt;&lt;linesCount val=&quot;1&quot;/&gt;&lt;lineCharCount val=&quot;4&quot;/&gt;&lt;/TableIndex&gt;&lt;/ShapeTextInfo&gt;"/>
  <p:tag name="PRESENTER_SHAPEINFO" val="&lt;ThreeDShapeInfo&gt;&lt;uuid val=&quot;{C89688FF-98A6-4A57-9AF8-4236FF0CAF41}&quot;/&gt;&lt;isInvalidForFieldText val=&quot;0&quot;/&gt;&lt;Image&gt;&lt;filename val=&quot;C:\Documents and Settings\Administrator\Local Settings\Temp\CP1908148037484Session\CPTrustFolder1908148037484\PPTImport1908167585375\data\asimages\{C89688FF-98A6-4A57-9AF8-4236FF0CAF41}_29.png&quot;/&gt;&lt;left val=&quot;246&quot;/&gt;&lt;top val=&quot;336&quot;/&gt;&lt;width val=&quot;211&quot;/&gt;&lt;height val=&quot;166&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TIMING" val="|2.8|12.3|5.1|8.8|3.7"/>
</p:tagLst>
</file>

<file path=ppt/tags/tag1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Lst>
</file>

<file path=ppt/tags/tag1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9&quot;/&gt;&lt;lineCharCount val=&quot;81&quot;/&gt;&lt;lineCharCount val=&quot;77&quot;/&gt;&lt;lineCharCount val=&quot;88&quot;/&gt;&lt;lineCharCount val=&quot;62&quot;/&gt;&lt;lineCharCount val=&quot;86&quot;/&gt;&lt;lineCharCount val=&quot;45&quot;/&gt;&lt;lineCharCount val=&quot;1&quot;/&gt;&lt;lineCharCount val=&quot;1&quot;/&gt;&lt;/TableIndex&gt;&lt;/ShapeTextInfo&gt;"/>
</p:tagLst>
</file>

<file path=ppt/tags/tag1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TableIndex row=&quot;1&quot; col=&quot;2&quot;&gt;&lt;linesCount val=&quot;1&quot;/&gt;&lt;lineCharCount val=&quot;17&quot;/&gt;&lt;/TableIndex&gt;&lt;TableIndex row=&quot;2&quot; col=&quot;1&quot;&gt;&lt;linesCount val=&quot;1&quot;/&gt;&lt;lineCharCount val=&quot;5&quot;/&gt;&lt;/TableIndex&gt;&lt;TableIndex row=&quot;2&quot; col=&quot;2&quot;&gt;&lt;linesCount val=&quot;1&quot;/&gt;&lt;lineCharCount val=&quot;6&quot;/&gt;&lt;/TableIndex&gt;&lt;TableIndex row=&quot;3&quot; col=&quot;1&quot;&gt;&lt;linesCount val=&quot;1&quot;/&gt;&lt;lineCharCount val=&quot;8&quot;/&gt;&lt;/TableIndex&gt;&lt;TableIndex row=&quot;3&quot; col=&quot;2&quot;&gt;&lt;linesCount val=&quot;1&quot;/&gt;&lt;lineCharCount val=&quot;6&quot;/&gt;&lt;/TableIndex&gt;&lt;TableIndex row=&quot;4&quot; col=&quot;1&quot;&gt;&lt;linesCount val=&quot;1&quot;/&gt;&lt;lineCharCount val=&quot;5&quot;/&gt;&lt;/TableIndex&gt;&lt;TableIndex row=&quot;4&quot; col=&quot;2&quot;&gt;&lt;linesCount val=&quot;1&quot;/&gt;&lt;lineCharCount val=&quot;4&quot;/&gt;&lt;/TableIndex&gt;&lt;TableIndex row=&quot;5&quot; col=&quot;1&quot;&gt;&lt;linesCount val=&quot;1&quot;/&gt;&lt;lineCharCount val=&quot;18&quot;/&gt;&lt;/TableIndex&gt;&lt;TableIndex row=&quot;5&quot; col=&quot;2&quot;&gt;&lt;linesCount val=&quot;1&quot;/&gt;&lt;lineCharCount val=&quot;3&quot;/&gt;&lt;/TableIndex&gt;&lt;TableIndex row=&quot;6&quot; col=&quot;1&quot;&gt;&lt;linesCount val=&quot;1&quot;/&gt;&lt;lineCharCount val=&quot;10&quot;/&gt;&lt;/TableIndex&gt;&lt;TableIndex row=&quot;6&quot; col=&quot;2&quot;&gt;&lt;linesCount val=&quot;1&quot;/&gt;&lt;lineCharCount val=&quot;6&quot;/&gt;&lt;/TableIndex&gt;&lt;TableIndex row=&quot;7&quot; col=&quot;1&quot;&gt;&lt;linesCount val=&quot;1&quot;/&gt;&lt;lineCharCount val=&quot;7&quot;/&gt;&lt;/TableIndex&gt;&lt;TableIndex row=&quot;7&quot; col=&quot;2&quot;&gt;&lt;linesCount val=&quot;1&quot;/&gt;&lt;lineCharCount val=&quot;6&quot;/&gt;&lt;/TableIndex&gt;&lt;TableIndex row=&quot;8&quot; col=&quot;1&quot;&gt;&lt;linesCount val=&quot;1&quot;/&gt;&lt;lineCharCount val=&quot;8&quot;/&gt;&lt;/TableIndex&gt;&lt;TableIndex row=&quot;8&quot; col=&quot;2&quot;&gt;&lt;linesCount val=&quot;1&quot;/&gt;&lt;lineCharCount val=&quot;6&quot;/&gt;&lt;/TableIndex&gt;&lt;TableIndex row=&quot;9&quot; col=&quot;1&quot;&gt;&lt;linesCount val=&quot;1&quot;/&gt;&lt;lineCharCount val=&quot;7&quot;/&gt;&lt;/TableIndex&gt;&lt;TableIndex row=&quot;9&quot; col=&quot;2&quot;&gt;&lt;linesCount val=&quot;1&quot;/&gt;&lt;lineCharCount val=&quot;6&quot;/&gt;&lt;/TableIndex&gt;&lt;/ShapeTextInfo&gt;"/>
  <p:tag name="PRESENTER_SHAPEINFO" val="&lt;ThreeDShapeInfo&gt;&lt;uuid val=&quot;{359B53F6-1EF9-433E-8F4F-4A11CD972F2D}&quot;/&gt;&lt;isInvalidForFieldText val=&quot;0&quot;/&gt;&lt;Image&gt;&lt;filename val=&quot;C:\Documents and Settings\Administrator\Local Settings\Temp\CP1908148037484Session\CPTrustFolder1908148037484\PPTImport1908167585375\data\asimages\{359B53F6-1EF9-433E-8F4F-4A11CD972F2D}_30.png&quot;/&gt;&lt;left val=&quot;258&quot;/&gt;&lt;top val=&quot;324&quot;/&gt;&lt;width val=&quot;211&quot;/&gt;&lt;height val=&quot;166&quot;/&gt;&lt;hasText val=&quot;1&quot;/&gt;&lt;/Image&gt;&lt;/ThreeDShapeInfo&gt;"/>
</p:tagLst>
</file>

<file path=ppt/tags/tag1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quot;/&gt;&lt;/TableIndex&gt;&lt;/ShapeTextInfo&gt;"/>
</p:tagLst>
</file>

<file path=ppt/tags/tag155.xml><?xml version="1.0" encoding="utf-8"?>
<p:tagLst xmlns:a="http://schemas.openxmlformats.org/drawingml/2006/main" xmlns:r="http://schemas.openxmlformats.org/officeDocument/2006/relationships" xmlns:p="http://schemas.openxmlformats.org/presentationml/2006/main">
  <p:tag name="TIMING" val="|4|8.8|12.1|10.5"/>
</p:tagLst>
</file>

<file path=ppt/tags/tag1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Lst>
</file>

<file path=ppt/tags/tag1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TableIndex row=&quot;1&quot; col=&quot;2&quot;&gt;&lt;linesCount val=&quot;1&quot;/&gt;&lt;lineCharCount val=&quot;7&quot;/&gt;&lt;/TableIndex&gt;&lt;TableIndex row=&quot;2&quot; col=&quot;1&quot;&gt;&lt;linesCount val=&quot;1&quot;/&gt;&lt;lineCharCount val=&quot;5&quot;/&gt;&lt;/TableIndex&gt;&lt;TableIndex row=&quot;2&quot; col=&quot;2&quot;&gt;&lt;linesCount val=&quot;1&quot;/&gt;&lt;lineCharCount val=&quot;3&quot;/&gt;&lt;/TableIndex&gt;&lt;TableIndex row=&quot;3&quot; col=&quot;1&quot;&gt;&lt;linesCount val=&quot;1&quot;/&gt;&lt;lineCharCount val=&quot;8&quot;/&gt;&lt;/TableIndex&gt;&lt;TableIndex row=&quot;3&quot; col=&quot;2&quot;&gt;&lt;linesCount val=&quot;1&quot;/&gt;&lt;lineCharCount val=&quot;3&quot;/&gt;&lt;/TableIndex&gt;&lt;TableIndex row=&quot;4&quot; col=&quot;1&quot;&gt;&lt;linesCount val=&quot;1&quot;/&gt;&lt;lineCharCount val=&quot;5&quot;/&gt;&lt;/TableIndex&gt;&lt;TableIndex row=&quot;4&quot; col=&quot;2&quot;&gt;&lt;linesCount val=&quot;1&quot;/&gt;&lt;lineCharCount val=&quot;3&quot;/&gt;&lt;/TableIndex&gt;&lt;TableIndex row=&quot;5&quot; col=&quot;1&quot;&gt;&lt;linesCount val=&quot;1&quot;/&gt;&lt;lineCharCount val=&quot;18&quot;/&gt;&lt;/TableIndex&gt;&lt;TableIndex row=&quot;5&quot; col=&quot;2&quot;&gt;&lt;linesCount val=&quot;1&quot;/&gt;&lt;lineCharCount val=&quot;3&quot;/&gt;&lt;/TableIndex&gt;&lt;TableIndex row=&quot;6&quot; col=&quot;1&quot;&gt;&lt;linesCount val=&quot;1&quot;/&gt;&lt;lineCharCount val=&quot;10&quot;/&gt;&lt;/TableIndex&gt;&lt;TableIndex row=&quot;6&quot; col=&quot;2&quot;&gt;&lt;linesCount val=&quot;1&quot;/&gt;&lt;lineCharCount val=&quot;6&quot;/&gt;&lt;/TableIndex&gt;&lt;TableIndex row=&quot;7&quot; col=&quot;1&quot;&gt;&lt;linesCount val=&quot;1&quot;/&gt;&lt;lineCharCount val=&quot;7&quot;/&gt;&lt;/TableIndex&gt;&lt;TableIndex row=&quot;7&quot; col=&quot;2&quot;&gt;&lt;linesCount val=&quot;1&quot;/&gt;&lt;lineCharCount val=&quot;3&quot;/&gt;&lt;/TableIndex&gt;&lt;TableIndex row=&quot;8&quot; col=&quot;1&quot;&gt;&lt;linesCount val=&quot;1&quot;/&gt;&lt;lineCharCount val=&quot;8&quot;/&gt;&lt;/TableIndex&gt;&lt;TableIndex row=&quot;8&quot; col=&quot;2&quot;&gt;&lt;linesCount val=&quot;1&quot;/&gt;&lt;lineCharCount val=&quot;3&quot;/&gt;&lt;/TableIndex&gt;&lt;TableIndex row=&quot;9&quot; col=&quot;1&quot;&gt;&lt;linesCount val=&quot;1&quot;/&gt;&lt;lineCharCount val=&quot;7&quot;/&gt;&lt;/TableIndex&gt;&lt;TableIndex row=&quot;9&quot; col=&quot;2&quot;&gt;&lt;linesCount val=&quot;1&quot;/&gt;&lt;lineCharCount val=&quot;3&quot;/&gt;&lt;/TableIndex&gt;&lt;/ShapeTextInfo&gt;"/>
  <p:tag name="PRESENTER_SHAPEINFO" val="&lt;ThreeDShapeInfo&gt;&lt;uuid val=&quot;{11D34A22-E7CE-481D-A4B2-DFB4D1F4D34E}&quot;/&gt;&lt;isInvalidForFieldText val=&quot;0&quot;/&gt;&lt;Image&gt;&lt;filename val=&quot;C:\Documents and Settings\Administrator\Local Settings\Temp\CP1908148037484Session\CPTrustFolder1908148037484\PPTImport1908167585375\data\asimages\{11D34A22-E7CE-481D-A4B2-DFB4D1F4D34E}_31.png&quot;/&gt;&lt;left val=&quot;228&quot;/&gt;&lt;top val=&quot;348&quot;/&gt;&lt;width val=&quot;211&quot;/&gt;&lt;height val=&quot;166&quot;/&gt;&lt;hasText val=&quot;1&quot;/&gt;&lt;/Image&gt;&lt;/ThreeDShapeInfo&gt;"/>
</p:tagLst>
</file>

<file path=ppt/tags/tag1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quot;/&gt;&lt;/TableIndex&gt;&lt;/ShapeTextInfo&gt;"/>
</p:tagLst>
</file>

<file path=ppt/tags/tag1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5&quot;/&gt;&lt;lineCharCount val=&quot;8&quot;/&gt;&lt;lineCharCount val=&quot;66&quot;/&gt;&lt;lineCharCount val=&quot;70&quot;/&gt;&lt;lineCharCount val=&quot;69&quot;/&gt;&lt;lineCharCount val=&quot;72&quot;/&gt;&lt;lineCharCount val=&quot;16&quot;/&gt;&lt;lineCharCount val=&quot;72&quot;/&gt;&lt;lineCharCount val=&quot;63&quot;/&gt;&lt;lineCharCount val=&quot;34&quot;/&gt;&lt;lineCharCount val=&quot;70&quot;/&gt;&lt;lineCharCount val=&quot;50&quot;/&gt;&lt;lineCharCount val=&quot;1&quot;/&gt;&lt;lineCharCount val=&quot;1&quot;/&gt;&lt;lineCharCount val=&quot;1&quot;/&gt;&lt;lineCharCount val=&quot;1&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TIMING" val="|2.6|6.7|3|7|2.4"/>
</p:tagLst>
</file>

<file path=ppt/tags/tag1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Lst>
</file>

<file path=ppt/tags/tag1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13&quot;/&gt;&lt;lineCharCount val=&quot;62&quot;/&gt;&lt;lineCharCount val=&quot;19&quot;/&gt;&lt;lineCharCount val=&quot;75&quot;/&gt;&lt;lineCharCount val=&quot;62&quot;/&gt;&lt;lineCharCount val=&quot;69&quot;/&gt;&lt;lineCharCount val=&quot;46&quot;/&gt;&lt;lineCharCount val=&quot;64&quot;/&gt;&lt;lineCharCount val=&quot;1&quot;/&gt;&lt;lineCharCount val=&quot;1&quot;/&gt;&lt;lineCharCount val=&quot;1&quot;/&gt;&lt;/TableIndex&gt;&lt;/ShapeTextInfo&gt;"/>
</p:tagLst>
</file>

<file path=ppt/tags/tag1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TableIndex row=&quot;1&quot; col=&quot;2&quot;&gt;&lt;linesCount val=&quot;1&quot;/&gt;&lt;lineCharCount val=&quot;11&quot;/&gt;&lt;/TableIndex&gt;&lt;TableIndex row=&quot;2&quot; col=&quot;1&quot;&gt;&lt;linesCount val=&quot;1&quot;/&gt;&lt;lineCharCount val=&quot;5&quot;/&gt;&lt;/TableIndex&gt;&lt;TableIndex row=&quot;2&quot; col=&quot;2&quot;&gt;&lt;linesCount val=&quot;1&quot;/&gt;&lt;lineCharCount val=&quot;6&quot;/&gt;&lt;/TableIndex&gt;&lt;TableIndex row=&quot;3&quot; col=&quot;1&quot;&gt;&lt;linesCount val=&quot;1&quot;/&gt;&lt;lineCharCount val=&quot;8&quot;/&gt;&lt;/TableIndex&gt;&lt;TableIndex row=&quot;3&quot; col=&quot;2&quot;&gt;&lt;linesCount val=&quot;1&quot;/&gt;&lt;lineCharCount val=&quot;3&quot;/&gt;&lt;/TableIndex&gt;&lt;TableIndex row=&quot;4&quot; col=&quot;1&quot;&gt;&lt;linesCount val=&quot;1&quot;/&gt;&lt;lineCharCount val=&quot;5&quot;/&gt;&lt;/TableIndex&gt;&lt;TableIndex row=&quot;4&quot; col=&quot;2&quot;&gt;&lt;linesCount val=&quot;1&quot;/&gt;&lt;lineCharCount val=&quot;3&quot;/&gt;&lt;/TableIndex&gt;&lt;TableIndex row=&quot;5&quot; col=&quot;1&quot;&gt;&lt;linesCount val=&quot;1&quot;/&gt;&lt;lineCharCount val=&quot;18&quot;/&gt;&lt;/TableIndex&gt;&lt;TableIndex row=&quot;5&quot; col=&quot;2&quot;&gt;&lt;linesCount val=&quot;1&quot;/&gt;&lt;lineCharCount val=&quot;4&quot;/&gt;&lt;/TableIndex&gt;&lt;TableIndex row=&quot;6&quot; col=&quot;1&quot;&gt;&lt;linesCount val=&quot;1&quot;/&gt;&lt;lineCharCount val=&quot;10&quot;/&gt;&lt;/TableIndex&gt;&lt;TableIndex row=&quot;6&quot; col=&quot;2&quot;&gt;&lt;linesCount val=&quot;1&quot;/&gt;&lt;lineCharCount val=&quot;4&quot;/&gt;&lt;/TableIndex&gt;&lt;TableIndex row=&quot;7&quot; col=&quot;1&quot;&gt;&lt;linesCount val=&quot;1&quot;/&gt;&lt;lineCharCount val=&quot;7&quot;/&gt;&lt;/TableIndex&gt;&lt;TableIndex row=&quot;7&quot; col=&quot;2&quot;&gt;&lt;linesCount val=&quot;1&quot;/&gt;&lt;lineCharCount val=&quot;4&quot;/&gt;&lt;/TableIndex&gt;&lt;TableIndex row=&quot;8&quot; col=&quot;1&quot;&gt;&lt;linesCount val=&quot;1&quot;/&gt;&lt;lineCharCount val=&quot;8&quot;/&gt;&lt;/TableIndex&gt;&lt;TableIndex row=&quot;8&quot; col=&quot;2&quot;&gt;&lt;linesCount val=&quot;1&quot;/&gt;&lt;lineCharCount val=&quot;4&quot;/&gt;&lt;/TableIndex&gt;&lt;TableIndex row=&quot;9&quot; col=&quot;1&quot;&gt;&lt;linesCount val=&quot;1&quot;/&gt;&lt;lineCharCount val=&quot;7&quot;/&gt;&lt;/TableIndex&gt;&lt;TableIndex row=&quot;9&quot; col=&quot;2&quot;&gt;&lt;linesCount val=&quot;1&quot;/&gt;&lt;lineCharCount val=&quot;4&quot;/&gt;&lt;/TableIndex&gt;&lt;/ShapeTextInfo&gt;"/>
  <p:tag name="PRESENTER_SHAPEINFO" val="&lt;ThreeDShapeInfo&gt;&lt;uuid val=&quot;{3488DFE0-0E79-46B3-92B8-8E30B1D13281}&quot;/&gt;&lt;isInvalidForFieldText val=&quot;0&quot;/&gt;&lt;Image&gt;&lt;filename val=&quot;C:\Documents and Settings\Administrator\Local Settings\Temp\CP1908148037484Session\CPTrustFolder1908148037484\PPTImport1908167585375\data\asimages\{3488DFE0-0E79-46B3-92B8-8E30B1D13281}_32.png&quot;/&gt;&lt;left val=&quot;258&quot;/&gt;&lt;top val=&quot;354&quot;/&gt;&lt;width val=&quot;211&quot;/&gt;&lt;height val=&quot;166&quot;/&gt;&lt;hasText val=&quot;1&quot;/&gt;&lt;/Image&gt;&lt;/ThreeDShapeInfo&gt;"/>
</p:tagLst>
</file>

<file path=ppt/tags/tag164.xml><?xml version="1.0" encoding="utf-8"?>
<p:tagLst xmlns:a="http://schemas.openxmlformats.org/drawingml/2006/main" xmlns:r="http://schemas.openxmlformats.org/officeDocument/2006/relationships" xmlns:p="http://schemas.openxmlformats.org/presentationml/2006/main">
  <p:tag name="TIMING" val="|2.5|7|15|3|4|1.9"/>
</p:tagLst>
</file>

<file path=ppt/tags/tag1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Lst>
</file>

<file path=ppt/tags/tag1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8&quot;/&gt;&lt;lineCharCount val=&quot;57&quot;/&gt;&lt;lineCharCount val=&quot;33&quot;/&gt;&lt;lineCharCount val=&quot;70&quot;/&gt;&lt;lineCharCount val=&quot;58&quot;/&gt;&lt;lineCharCount val=&quot;63&quot;/&gt;&lt;lineCharCount val=&quot;55&quot;/&gt;&lt;lineCharCount val=&quot;1&quot;/&gt;&lt;lineCharCount val=&quot;1&quot;/&gt;&lt;lineCharCount val=&quot;1&quot;/&gt;&lt;/TableIndex&gt;&lt;/ShapeTextInfo&gt;"/>
</p:tagLst>
</file>

<file path=ppt/tags/tag1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TableIndex row=&quot;1&quot; col=&quot;2&quot;&gt;&lt;linesCount val=&quot;1&quot;/&gt;&lt;lineCharCount val=&quot;7&quot;/&gt;&lt;/TableIndex&gt;&lt;TableIndex row=&quot;2&quot; col=&quot;1&quot;&gt;&lt;linesCount val=&quot;1&quot;/&gt;&lt;lineCharCount val=&quot;5&quot;/&gt;&lt;/TableIndex&gt;&lt;TableIndex row=&quot;2&quot; col=&quot;2&quot;&gt;&lt;linesCount val=&quot;1&quot;/&gt;&lt;lineCharCount val=&quot;4&quot;/&gt;&lt;/TableIndex&gt;&lt;TableIndex row=&quot;3&quot; col=&quot;1&quot;&gt;&lt;linesCount val=&quot;1&quot;/&gt;&lt;lineCharCount val=&quot;8&quot;/&gt;&lt;/TableIndex&gt;&lt;TableIndex row=&quot;3&quot; col=&quot;2&quot;&gt;&lt;linesCount val=&quot;1&quot;/&gt;&lt;lineCharCount val=&quot;4&quot;/&gt;&lt;/TableIndex&gt;&lt;TableIndex row=&quot;4&quot; col=&quot;1&quot;&gt;&lt;linesCount val=&quot;1&quot;/&gt;&lt;lineCharCount val=&quot;5&quot;/&gt;&lt;/TableIndex&gt;&lt;TableIndex row=&quot;4&quot; col=&quot;2&quot;&gt;&lt;linesCount val=&quot;1&quot;/&gt;&lt;lineCharCount val=&quot;3&quot;/&gt;&lt;/TableIndex&gt;&lt;TableIndex row=&quot;5&quot; col=&quot;1&quot;&gt;&lt;linesCount val=&quot;1&quot;/&gt;&lt;lineCharCount val=&quot;18&quot;/&gt;&lt;/TableIndex&gt;&lt;TableIndex row=&quot;5&quot; col=&quot;2&quot;&gt;&lt;linesCount val=&quot;1&quot;/&gt;&lt;lineCharCount val=&quot;4&quot;/&gt;&lt;/TableIndex&gt;&lt;TableIndex row=&quot;6&quot; col=&quot;1&quot;&gt;&lt;linesCount val=&quot;1&quot;/&gt;&lt;lineCharCount val=&quot;10&quot;/&gt;&lt;/TableIndex&gt;&lt;TableIndex row=&quot;6&quot; col=&quot;2&quot;&gt;&lt;linesCount val=&quot;1&quot;/&gt;&lt;lineCharCount val=&quot;4&quot;/&gt;&lt;/TableIndex&gt;&lt;TableIndex row=&quot;7&quot; col=&quot;1&quot;&gt;&lt;linesCount val=&quot;1&quot;/&gt;&lt;lineCharCount val=&quot;7&quot;/&gt;&lt;/TableIndex&gt;&lt;TableIndex row=&quot;7&quot; col=&quot;2&quot;&gt;&lt;linesCount val=&quot;1&quot;/&gt;&lt;lineCharCount val=&quot;4&quot;/&gt;&lt;/TableIndex&gt;&lt;TableIndex row=&quot;8&quot; col=&quot;1&quot;&gt;&lt;linesCount val=&quot;1&quot;/&gt;&lt;lineCharCount val=&quot;8&quot;/&gt;&lt;/TableIndex&gt;&lt;TableIndex row=&quot;8&quot; col=&quot;2&quot;&gt;&lt;linesCount val=&quot;1&quot;/&gt;&lt;lineCharCount val=&quot;4&quot;/&gt;&lt;/TableIndex&gt;&lt;TableIndex row=&quot;9&quot; col=&quot;1&quot;&gt;&lt;linesCount val=&quot;1&quot;/&gt;&lt;lineCharCount val=&quot;7&quot;/&gt;&lt;/TableIndex&gt;&lt;TableIndex row=&quot;9&quot; col=&quot;2&quot;&gt;&lt;linesCount val=&quot;1&quot;/&gt;&lt;lineCharCount val=&quot;4&quot;/&gt;&lt;/TableIndex&gt;&lt;/ShapeTextInfo&gt;"/>
  <p:tag name="PRESENTER_SHAPEINFO" val="&lt;ThreeDShapeInfo&gt;&lt;uuid val=&quot;{3F7AB988-3773-4BE1-8B59-131E6DBBD04B}&quot;/&gt;&lt;isInvalidForFieldText val=&quot;0&quot;/&gt;&lt;Image&gt;&lt;filename val=&quot;C:\Documents and Settings\Administrator\Local Settings\Temp\CP1908148037484Session\CPTrustFolder1908148037484\PPTImport1908167585375\data\asimages\{3F7AB988-3773-4BE1-8B59-131E6DBBD04B}_33.png&quot;/&gt;&lt;left val=&quot;234&quot;/&gt;&lt;top val=&quot;342&quot;/&gt;&lt;width val=&quot;211&quot;/&gt;&lt;height val=&quot;166&quot;/&gt;&lt;hasText val=&quot;1&quot;/&gt;&lt;/Image&gt;&lt;/ThreeDShapeInfo&gt;"/>
</p:tagLst>
</file>

<file path=ppt/tags/tag168.xml><?xml version="1.0" encoding="utf-8"?>
<p:tagLst xmlns:a="http://schemas.openxmlformats.org/drawingml/2006/main" xmlns:r="http://schemas.openxmlformats.org/officeDocument/2006/relationships" xmlns:p="http://schemas.openxmlformats.org/presentationml/2006/main">
  <p:tag name="TIMING" val="|3.2|6.1|8|10.4|7.7|1.9|15.2|0.6|6.3"/>
</p:tagLst>
</file>

<file path=ppt/tags/tag1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8&quot;/&gt;&lt;lineCharCount val=&quot;16&quot;/&gt;&lt;lineCharCount val=&quot;100&quot;/&gt;&lt;lineCharCount val=&quot;105&quot;/&gt;&lt;lineCharCount val=&quot;27&quot;/&gt;&lt;lineCharCount val=&quot;102&quot;/&gt;&lt;lineCharCount val=&quot;55&quot;/&gt;&lt;lineCharCount val=&quot;97&quot;/&gt;&lt;lineCharCount val=&quot;97&quot;/&gt;&lt;lineCharCount val=&quot;94&quot;/&gt;&lt;lineCharCount val=&quot;23&quot;/&gt;&lt;lineCharCount val=&quot;19&quot;/&gt;&lt;lineCharCount val=&quot;100&quot;/&gt;&lt;lineCharCount val=&quot;24&quot;/&gt;&lt;lineCharCount val=&quot;94&quot;/&gt;&lt;lineCharCount val=&quot;104&quot;/&gt;&lt;lineCharCount val=&quot;99&quot;/&gt;&lt;lineCharCount val=&quot;25&quot;/&gt;&lt;lineCharCount val=&quot;1&quot;/&gt;&lt;/TableIndex&gt;&lt;/ShapeTextInfo&gt;"/>
</p:tagLst>
</file>

<file path=ppt/tags/tag1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TableIndex row=&quot;1&quot; col=&quot;2&quot;&gt;&lt;linesCount val=&quot;1&quot;/&gt;&lt;lineCharCount val=&quot;14&quot;/&gt;&lt;/TableIndex&gt;&lt;TableIndex row=&quot;2&quot; col=&quot;1&quot;&gt;&lt;linesCount val=&quot;1&quot;/&gt;&lt;lineCharCount val=&quot;5&quot;/&gt;&lt;/TableIndex&gt;&lt;TableIndex row=&quot;2&quot; col=&quot;2&quot;&gt;&lt;linesCount val=&quot;1&quot;/&gt;&lt;lineCharCount val=&quot;4&quot;/&gt;&lt;/TableIndex&gt;&lt;TableIndex row=&quot;3&quot; col=&quot;1&quot;&gt;&lt;linesCount val=&quot;1&quot;/&gt;&lt;lineCharCount val=&quot;8&quot;/&gt;&lt;/TableIndex&gt;&lt;TableIndex row=&quot;3&quot; col=&quot;2&quot;&gt;&lt;linesCount val=&quot;1&quot;/&gt;&lt;lineCharCount val=&quot;6&quot;/&gt;&lt;/TableIndex&gt;&lt;TableIndex row=&quot;4&quot; col=&quot;1&quot;&gt;&lt;linesCount val=&quot;1&quot;/&gt;&lt;lineCharCount val=&quot;5&quot;/&gt;&lt;/TableIndex&gt;&lt;TableIndex row=&quot;4&quot; col=&quot;2&quot;&gt;&lt;linesCount val=&quot;1&quot;/&gt;&lt;lineCharCount val=&quot;4&quot;/&gt;&lt;/TableIndex&gt;&lt;TableIndex row=&quot;5&quot; col=&quot;1&quot;&gt;&lt;linesCount val=&quot;1&quot;/&gt;&lt;lineCharCount val=&quot;18&quot;/&gt;&lt;/TableIndex&gt;&lt;TableIndex row=&quot;5&quot; col=&quot;2&quot;&gt;&lt;linesCount val=&quot;1&quot;/&gt;&lt;lineCharCount val=&quot;3&quot;/&gt;&lt;/TableIndex&gt;&lt;TableIndex row=&quot;6&quot; col=&quot;1&quot;&gt;&lt;linesCount val=&quot;1&quot;/&gt;&lt;lineCharCount val=&quot;10&quot;/&gt;&lt;/TableIndex&gt;&lt;TableIndex row=&quot;6&quot; col=&quot;2&quot;&gt;&lt;linesCount val=&quot;1&quot;/&gt;&lt;lineCharCount val=&quot;3&quot;/&gt;&lt;/TableIndex&gt;&lt;TableIndex row=&quot;7&quot; col=&quot;1&quot;&gt;&lt;linesCount val=&quot;1&quot;/&gt;&lt;lineCharCount val=&quot;7&quot;/&gt;&lt;/TableIndex&gt;&lt;TableIndex row=&quot;7&quot; col=&quot;2&quot;&gt;&lt;linesCount val=&quot;1&quot;/&gt;&lt;lineCharCount val=&quot;3&quot;/&gt;&lt;/TableIndex&gt;&lt;TableIndex row=&quot;8&quot; col=&quot;1&quot;&gt;&lt;linesCount val=&quot;1&quot;/&gt;&lt;lineCharCount val=&quot;8&quot;/&gt;&lt;/TableIndex&gt;&lt;TableIndex row=&quot;8&quot; col=&quot;2&quot;&gt;&lt;linesCount val=&quot;1&quot;/&gt;&lt;lineCharCount val=&quot;3&quot;/&gt;&lt;/TableIndex&gt;&lt;TableIndex row=&quot;9&quot; col=&quot;1&quot;&gt;&lt;linesCount val=&quot;1&quot;/&gt;&lt;lineCharCount val=&quot;7&quot;/&gt;&lt;/TableIndex&gt;&lt;TableIndex row=&quot;9&quot; col=&quot;2&quot;&gt;&lt;linesCount val=&quot;1&quot;/&gt;&lt;lineCharCount val=&quot;3&quot;/&gt;&lt;/TableIndex&gt;&lt;/ShapeTextInfo&gt;"/>
  <p:tag name="PRESENTER_SHAPEINFO" val="&lt;ThreeDShapeInfo&gt;&lt;uuid val=&quot;{F2036C55-2101-4DE3-99D8-35CAC95EA5BA}&quot;/&gt;&lt;isInvalidForFieldText val=&quot;0&quot;/&gt;&lt;Image&gt;&lt;filename val=&quot;C:\Documents and Settings\Administrator\Local Settings\Temp\CP1908148037484Session\CPTrustFolder1908148037484\PPTImport1908167585375\data\asimages\{F2036C55-2101-4DE3-99D8-35CAC95EA5BA}_34.png&quot;/&gt;&lt;left val=&quot;258&quot;/&gt;&lt;top val=&quot;369&quot;/&gt;&lt;width val=&quot;211&quot;/&gt;&lt;height val=&quot;166&quot;/&gt;&lt;hasText val=&quot;1&quot;/&gt;&lt;/Image&gt;&lt;/ThreeDShapeInfo&gt;"/>
</p:tagLst>
</file>

<file path=ppt/tags/tag1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Lst>
</file>

<file path=ppt/tags/tag1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quot;/&gt;&lt;/TableIndex&gt;&lt;/ShapeTextInfo&gt;"/>
</p:tagLst>
</file>

<file path=ppt/tags/tag1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TableIndex row=&quot;1&quot; col=&quot;2&quot;&gt;&lt;linesCount val=&quot;1&quot;/&gt;&lt;lineCharCount val=&quot;5&quot;/&gt;&lt;/TableIndex&gt;&lt;TableIndex row=&quot;1&quot; col=&quot;3&quot;&gt;&lt;linesCount val=&quot;1&quot;/&gt;&lt;lineCharCount val=&quot;8&quot;/&gt;&lt;/TableIndex&gt;&lt;TableIndex row=&quot;1&quot; col=&quot;4&quot;&gt;&lt;linesCount val=&quot;1&quot;/&gt;&lt;lineCharCount val=&quot;5&quot;/&gt;&lt;/TableIndex&gt;&lt;TableIndex row=&quot;1&quot; col=&quot;5&quot;&gt;&lt;linesCount val=&quot;1&quot;/&gt;&lt;lineCharCount val=&quot;18&quot;/&gt;&lt;/TableIndex&gt;&lt;TableIndex row=&quot;1&quot; col=&quot;6&quot;&gt;&lt;linesCount val=&quot;1&quot;/&gt;&lt;lineCharCount val=&quot;11&quot;/&gt;&lt;/TableIndex&gt;&lt;TableIndex row=&quot;1&quot; col=&quot;7&quot;&gt;&lt;linesCount val=&quot;3&quot;/&gt;&lt;lineCharCount val=&quot;9&quot;/&gt;&lt;lineCharCount val=&quot;10&quot;/&gt;&lt;lineCharCount val=&quot;7&quot;/&gt;&lt;/TableIndex&gt;&lt;TableIndex row=&quot;2&quot; col=&quot;1&quot;&gt;&lt;linesCount val=&quot;1&quot;/&gt;&lt;lineCharCount val=&quot;12&quot;/&gt;&lt;/TableIndex&gt;&lt;TableIndex row=&quot;2&quot; col=&quot;2&quot;&gt;&lt;linesCount val=&quot;1&quot;/&gt;&lt;lineCharCount val=&quot;4&quot;/&gt;&lt;/TableIndex&gt;&lt;TableIndex row=&quot;2&quot; col=&quot;3&quot;&gt;&lt;linesCount val=&quot;1&quot;/&gt;&lt;lineCharCount val=&quot;6&quot;/&gt;&lt;/TableIndex&gt;&lt;TableIndex row=&quot;2&quot; col=&quot;4&quot;&gt;&lt;linesCount val=&quot;1&quot;/&gt;&lt;lineCharCount val=&quot;4&quot;/&gt;&lt;/TableIndex&gt;&lt;TableIndex row=&quot;2&quot; col=&quot;5&quot;&gt;&lt;linesCount val=&quot;1&quot;/&gt;&lt;lineCharCount val=&quot;4&quot;/&gt;&lt;/TableIndex&gt;&lt;TableIndex row=&quot;2&quot; col=&quot;6&quot;&gt;&lt;linesCount val=&quot;1&quot;/&gt;&lt;lineCharCount val=&quot;6&quot;/&gt;&lt;/TableIndex&gt;&lt;TableIndex row=&quot;2&quot; col=&quot;7&quot;&gt;&lt;linesCount val=&quot;1&quot;/&gt;&lt;lineCharCount val=&quot;6&quot;/&gt;&lt;/TableIndex&gt;&lt;TableIndex row=&quot;3&quot; col=&quot;1&quot;&gt;&lt;linesCount val=&quot;1&quot;/&gt;&lt;lineCharCount val=&quot;16&quot;/&gt;&lt;/TableIndex&gt;&lt;TableIndex row=&quot;3&quot; col=&quot;2&quot;&gt;&lt;linesCount val=&quot;1&quot;/&gt;&lt;lineCharCount val=&quot;3&quot;/&gt;&lt;/TableIndex&gt;&lt;TableIndex row=&quot;3&quot; col=&quot;3&quot;&gt;&lt;linesCount val=&quot;1&quot;/&gt;&lt;lineCharCount val=&quot;6&quot;/&gt;&lt;/TableIndex&gt;&lt;TableIndex row=&quot;3&quot; col=&quot;4&quot;&gt;&lt;linesCount val=&quot;1&quot;/&gt;&lt;lineCharCount val=&quot;4&quot;/&gt;&lt;/TableIndex&gt;&lt;TableIndex row=&quot;3&quot; col=&quot;5&quot;&gt;&lt;linesCount val=&quot;1&quot;/&gt;&lt;lineCharCount val=&quot;3&quot;/&gt;&lt;/TableIndex&gt;&lt;TableIndex row=&quot;3&quot; col=&quot;6&quot;&gt;&lt;linesCount val=&quot;1&quot;/&gt;&lt;lineCharCount val=&quot;3&quot;/&gt;&lt;/TableIndex&gt;&lt;TableIndex row=&quot;3&quot; col=&quot;7&quot;&gt;&lt;linesCount val=&quot;1&quot;/&gt;&lt;lineCharCount val=&quot;3&quot;/&gt;&lt;/TableIndex&gt;&lt;TableIndex row=&quot;4&quot; col=&quot;1&quot;&gt;&lt;linesCount val=&quot;1&quot;/&gt;&lt;lineCharCount val=&quot;14&quot;/&gt;&lt;/TableIndex&gt;&lt;TableIndex row=&quot;4&quot; col=&quot;2&quot;&gt;&lt;linesCount val=&quot;1&quot;/&gt;&lt;lineCharCount val=&quot;3&quot;/&gt;&lt;/TableIndex&gt;&lt;TableIndex row=&quot;4&quot; col=&quot;3&quot;&gt;&lt;linesCount val=&quot;1&quot;/&gt;&lt;lineCharCount val=&quot;3&quot;/&gt;&lt;/TableIndex&gt;&lt;TableIndex row=&quot;4&quot; col=&quot;4&quot;&gt;&lt;linesCount val=&quot;1&quot;/&gt;&lt;lineCharCount val=&quot;6&quot;/&gt;&lt;/TableIndex&gt;&lt;TableIndex row=&quot;4&quot; col=&quot;5&quot;&gt;&lt;linesCount val=&quot;1&quot;/&gt;&lt;lineCharCount val=&quot;3&quot;/&gt;&lt;/TableIndex&gt;&lt;TableIndex row=&quot;4&quot; col=&quot;6&quot;&gt;&lt;linesCount val=&quot;1&quot;/&gt;&lt;lineCharCount val=&quot;3&quot;/&gt;&lt;/TableIndex&gt;&lt;TableIndex row=&quot;4&quot; col=&quot;7&quot;&gt;&lt;linesCount val=&quot;1&quot;/&gt;&lt;lineCharCount val=&quot;3&quot;/&gt;&lt;/TableIndex&gt;&lt;TableIndex row=&quot;5&quot; col=&quot;1&quot;&gt;&lt;linesCount val=&quot;1&quot;/&gt;&lt;lineCharCount val=&quot;17&quot;/&gt;&lt;/TableIndex&gt;&lt;TableIndex row=&quot;5&quot; col=&quot;2&quot;&gt;&lt;linesCount val=&quot;1&quot;/&gt;&lt;lineCharCount val=&quot;6&quot;/&gt;&lt;/TableIndex&gt;&lt;TableIndex row=&quot;5&quot; col=&quot;3&quot;&gt;&lt;linesCount val=&quot;1&quot;/&gt;&lt;lineCharCount val=&quot;6&quot;/&gt;&lt;/TableIndex&gt;&lt;TableIndex row=&quot;5&quot; col=&quot;4&quot;&gt;&lt;linesCount val=&quot;1&quot;/&gt;&lt;lineCharCount val=&quot;4&quot;/&gt;&lt;/TableIndex&gt;&lt;TableIndex row=&quot;5&quot; col=&quot;5&quot;&gt;&lt;linesCount val=&quot;1&quot;/&gt;&lt;lineCharCount val=&quot;3&quot;/&gt;&lt;/TableIndex&gt;&lt;TableIndex row=&quot;5&quot; col=&quot;6&quot;&gt;&lt;linesCount val=&quot;1&quot;/&gt;&lt;lineCharCount val=&quot;6&quot;/&gt;&lt;/TableIndex&gt;&lt;TableIndex row=&quot;5&quot; col=&quot;7&quot;&gt;&lt;linesCount val=&quot;1&quot;/&gt;&lt;lineCharCount val=&quot;6&quot;/&gt;&lt;/TableIndex&gt;&lt;TableIndex row=&quot;6&quot; col=&quot;1&quot;&gt;&lt;linesCount val=&quot;1&quot;/&gt;&lt;lineCharCount val=&quot;7&quot;/&gt;&lt;/TableIndex&gt;&lt;TableIndex row=&quot;6&quot; col=&quot;2&quot;&gt;&lt;linesCount val=&quot;1&quot;/&gt;&lt;lineCharCount val=&quot;3&quot;/&gt;&lt;/TableIndex&gt;&lt;TableIndex row=&quot;6&quot; col=&quot;3&quot;&gt;&lt;linesCount val=&quot;1&quot;/&gt;&lt;lineCharCount val=&quot;3&quot;/&gt;&lt;/TableIndex&gt;&lt;TableIndex row=&quot;6&quot; col=&quot;4&quot;&gt;&lt;linesCount val=&quot;1&quot;/&gt;&lt;lineCharCount val=&quot;3&quot;/&gt;&lt;/TableIndex&gt;&lt;TableIndex row=&quot;6&quot; col=&quot;5&quot;&gt;&lt;linesCount val=&quot;1&quot;/&gt;&lt;lineCharCount val=&quot;3&quot;/&gt;&lt;/TableIndex&gt;&lt;TableIndex row=&quot;6&quot; col=&quot;6&quot;&gt;&lt;linesCount val=&quot;1&quot;/&gt;&lt;lineCharCount val=&quot;6&quot;/&gt;&lt;/TableIndex&gt;&lt;TableIndex row=&quot;6&quot; col=&quot;7&quot;&gt;&lt;linesCount val=&quot;1&quot;/&gt;&lt;lineCharCount val=&quot;3&quot;/&gt;&lt;/TableIndex&gt;&lt;TableIndex row=&quot;7&quot; col=&quot;1&quot;&gt;&lt;linesCount val=&quot;1&quot;/&gt;&lt;lineCharCount val=&quot;11&quot;/&gt;&lt;/TableIndex&gt;&lt;TableIndex row=&quot;7&quot; col=&quot;2&quot;&gt;&lt;linesCount val=&quot;1&quot;/&gt;&lt;lineCharCount val=&quot;6&quot;/&gt;&lt;/TableIndex&gt;&lt;TableIndex row=&quot;7&quot; col=&quot;3&quot;&gt;&lt;linesCount val=&quot;1&quot;/&gt;&lt;lineCharCount val=&quot;3&quot;/&gt;&lt;/TableIndex&gt;&lt;TableIndex row=&quot;7&quot; col=&quot;4&quot;&gt;&lt;linesCount val=&quot;1&quot;/&gt;&lt;lineCharCount val=&quot;3&quot;/&gt;&lt;/TableIndex&gt;&lt;TableIndex row=&quot;7&quot; col=&quot;5&quot;&gt;&lt;linesCount val=&quot;1&quot;/&gt;&lt;lineCharCount val=&quot;4&quot;/&gt;&lt;/TableIndex&gt;&lt;TableIndex row=&quot;7&quot; col=&quot;6&quot;&gt;&lt;linesCount val=&quot;1&quot;/&gt;&lt;lineCharCount val=&quot;4&quot;/&gt;&lt;/TableIndex&gt;&lt;TableIndex row=&quot;7&quot; col=&quot;7&quot;&gt;&lt;linesCount val=&quot;1&quot;/&gt;&lt;lineCharCount val=&quot;4&quot;/&gt;&lt;/TableIndex&gt;&lt;TableIndex row=&quot;8&quot; col=&quot;1&quot;&gt;&lt;linesCount val=&quot;1&quot;/&gt;&lt;lineCharCount val=&quot;7&quot;/&gt;&lt;/TableIndex&gt;&lt;TableIndex row=&quot;8&quot; col=&quot;2&quot;&gt;&lt;linesCount val=&quot;1&quot;/&gt;&lt;lineCharCount val=&quot;4&quot;/&gt;&lt;/TableIndex&gt;&lt;TableIndex row=&quot;8&quot; col=&quot;3&quot;&gt;&lt;linesCount val=&quot;1&quot;/&gt;&lt;lineCharCount val=&quot;4&quot;/&gt;&lt;/TableIndex&gt;&lt;TableIndex row=&quot;8&quot; col=&quot;4&quot;&gt;&lt;linesCount val=&quot;1&quot;/&gt;&lt;lineCharCount val=&quot;3&quot;/&gt;&lt;/TableIndex&gt;&lt;TableIndex row=&quot;8&quot; col=&quot;5&quot;&gt;&lt;linesCount val=&quot;1&quot;/&gt;&lt;lineCharCount val=&quot;4&quot;/&gt;&lt;/TableIndex&gt;&lt;TableIndex row=&quot;8&quot; col=&quot;6&quot;&gt;&lt;linesCount val=&quot;1&quot;/&gt;&lt;lineCharCount val=&quot;4&quot;/&gt;&lt;/TableIndex&gt;&lt;TableIndex row=&quot;8&quot; col=&quot;7&quot;&gt;&lt;linesCount val=&quot;1&quot;/&gt;&lt;lineCharCount val=&quot;4&quot;/&gt;&lt;/TableIndex&gt;&lt;TableIndex row=&quot;9&quot; col=&quot;1&quot;&gt;&lt;linesCount val=&quot;1&quot;/&gt;&lt;lineCharCount val=&quot;14&quot;/&gt;&lt;/TableIndex&gt;&lt;TableIndex row=&quot;9&quot; col=&quot;2&quot;&gt;&lt;linesCount val=&quot;1&quot;/&gt;&lt;lineCharCount val=&quot;3&quot;/&gt;&lt;/TableIndex&gt;&lt;TableIndex row=&quot;9&quot; col=&quot;3&quot;&gt;&lt;linesCount val=&quot;1&quot;/&gt;&lt;lineCharCount val=&quot;6&quot;/&gt;&lt;/TableIndex&gt;&lt;TableIndex row=&quot;9&quot; col=&quot;4&quot;&gt;&lt;linesCount val=&quot;1&quot;/&gt;&lt;lineCharCount val=&quot;3&quot;/&gt;&lt;/TableIndex&gt;&lt;TableIndex row=&quot;9&quot; col=&quot;5&quot;&gt;&lt;linesCount val=&quot;1&quot;/&gt;&lt;lineCharCount val=&quot;3&quot;/&gt;&lt;/TableIndex&gt;&lt;TableIndex row=&quot;9&quot; col=&quot;6&quot;&gt;&lt;linesCount val=&quot;1&quot;/&gt;&lt;lineCharCount val=&quot;4&quot;/&gt;&lt;/TableIndex&gt;&lt;TableIndex row=&quot;9&quot; col=&quot;7&quot;&gt;&lt;linesCount val=&quot;1&quot;/&gt;&lt;lineCharCount val=&quot;4&quot;/&gt;&lt;/TableIndex&gt;&lt;TableIndex row=&quot;10&quot; col=&quot;1&quot;&gt;&lt;linesCount val=&quot;1&quot;/&gt;&lt;lineCharCount val=&quot;14&quot;/&gt;&lt;/TableIndex&gt;&lt;TableIndex row=&quot;10&quot; col=&quot;2&quot;&gt;&lt;linesCount val=&quot;1&quot;/&gt;&lt;lineCharCount val=&quot;4&quot;/&gt;&lt;/TableIndex&gt;&lt;TableIndex row=&quot;10&quot; col=&quot;3&quot;&gt;&lt;linesCount val=&quot;1&quot;/&gt;&lt;lineCharCount val=&quot;6&quot;/&gt;&lt;/TableIndex&gt;&lt;TableIndex row=&quot;10&quot; col=&quot;4&quot;&gt;&lt;linesCount val=&quot;1&quot;/&gt;&lt;lineCharCount val=&quot;4&quot;/&gt;&lt;/TableIndex&gt;&lt;TableIndex row=&quot;10&quot; col=&quot;5&quot;&gt;&lt;linesCount val=&quot;1&quot;/&gt;&lt;lineCharCount val=&quot;3&quot;/&gt;&lt;/TableIndex&gt;&lt;TableIndex row=&quot;10&quot; col=&quot;6&quot;&gt;&lt;linesCount val=&quot;1&quot;/&gt;&lt;lineCharCount val=&quot;3&quot;/&gt;&lt;/TableIndex&gt;&lt;TableIndex row=&quot;10&quot; col=&quot;7&quot;&gt;&lt;linesCount val=&quot;1&quot;/&gt;&lt;lineCharCount val=&quot;3&quot;/&gt;&lt;/TableIndex&gt;&lt;/ShapeTextInfo&gt;"/>
  <p:tag name="PRESENTER_SHAPEINFO" val="&lt;ThreeDShapeInfo&gt;&lt;uuid val=&quot;{F9233C28-D022-4ADF-8B0F-82B634EB5EC7}&quot;/&gt;&lt;isInvalidForFieldText val=&quot;0&quot;/&gt;&lt;Image&gt;&lt;filename val=&quot;C:\Documents and Settings\Administrator\Local Settings\Temp\CP1908148037484Session\CPTrustFolder1908148037484\PPTImport1908167585375\data\asimages\{F9233C28-D022-4ADF-8B0F-82B634EB5EC7}_35.png&quot;/&gt;&lt;left val=&quot;198&quot;/&gt;&lt;top val=&quot;162&quot;/&gt;&lt;width val=&quot;382&quot;/&gt;&lt;height val=&quot;277&quot;/&gt;&lt;hasText val=&quot;1&quot;/&gt;&lt;/Image&gt;&lt;/ThreeDShapeInfo&gt;"/>
</p:tagLst>
</file>

<file path=ppt/tags/tag175.xml><?xml version="1.0" encoding="utf-8"?>
<p:tagLst xmlns:a="http://schemas.openxmlformats.org/drawingml/2006/main" xmlns:r="http://schemas.openxmlformats.org/officeDocument/2006/relationships" xmlns:p="http://schemas.openxmlformats.org/presentationml/2006/main">
  <p:tag name="TIMING" val="|6|2|1.6|2.7|2.4|7.2|1.5|1.6|0.9|0.9"/>
</p:tagLst>
</file>

<file path=ppt/tags/tag1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1&quot;/&gt;&lt;lineCharCount val=&quot;12&quot;/&gt;&lt;/TableIndex&gt;&lt;/ShapeTextInfo&gt;"/>
</p:tagLst>
</file>

<file path=ppt/tags/tag1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8&quot;/&gt;&lt;lineCharCount val=&quot;1&quot;/&gt;&lt;lineCharCount val=&quot;9&quot;/&gt;&lt;lineCharCount val=&quot;1&quot;/&gt;&lt;lineCharCount val=&quot;35&quot;/&gt;&lt;lineCharCount val=&quot;1&quot;/&gt;&lt;lineCharCount val=&quot;29&quot;/&gt;&lt;lineCharCount val=&quot;1&quot;/&gt;&lt;lineCharCount val=&quot;14&quot;/&gt;&lt;/TableIndex&gt;&lt;/ShapeTextInfo&gt;"/>
</p:tagLst>
</file>

<file path=ppt/tags/tag1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2&quot;/&gt;&lt;lineCharCount val=&quot;1&quot;/&gt;&lt;lineCharCount val=&quot;2&quot;/&gt;&lt;lineCharCount val=&quot;1&quot;/&gt;&lt;lineCharCount val=&quot;2&quot;/&gt;&lt;lineCharCount val=&quot;1&quot;/&gt;&lt;lineCharCount val=&quot;2&quot;/&gt;&lt;lineCharCount val=&quot;1&quot;/&gt;&lt;lineCharCount val=&quot;2&quot;/&gt;&lt;lineCharCount val=&quot;1&quot;/&gt;&lt;lineCharCount val=&quot;1&quot;/&gt;&lt;lineCharCount val=&quot;1&quot;/&gt;&lt;lineCharCount val=&quot;1&quot;/&gt;&lt;/TableIndex&gt;&lt;/ShapeTextInfo&gt;"/>
</p:tagLst>
</file>

<file path=ppt/tags/tag179.xml><?xml version="1.0" encoding="utf-8"?>
<p:tagLst xmlns:a="http://schemas.openxmlformats.org/drawingml/2006/main" xmlns:r="http://schemas.openxmlformats.org/officeDocument/2006/relationships" xmlns:p="http://schemas.openxmlformats.org/presentationml/2006/main">
  <p:tag name="TIMING" val="|6.1|2|2.1|2.6|3.2|6.8|2|1.5|0.7|1.5"/>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9&quot;/&gt;&lt;lineCharCount val=&quot;5&quot;/&gt;&lt;/TableIndex&gt;&lt;/ShapeTextInfo&gt;"/>
</p:tagLst>
</file>

<file path=ppt/tags/tag1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8&quot;/&gt;&lt;lineCharCount val=&quot;1&quot;/&gt;&lt;lineCharCount val=&quot;9&quot;/&gt;&lt;lineCharCount val=&quot;1&quot;/&gt;&lt;lineCharCount val=&quot;35&quot;/&gt;&lt;lineCharCount val=&quot;1&quot;/&gt;&lt;lineCharCount val=&quot;15&quot;/&gt;&lt;lineCharCount val=&quot;1&quot;/&gt;&lt;lineCharCount val=&quot;10&quot;/&gt;&lt;/TableIndex&gt;&lt;/ShapeTextInfo&gt;"/>
</p:tagLst>
</file>

<file path=ppt/tags/tag1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2&quot;/&gt;&lt;lineCharCount val=&quot;1&quot;/&gt;&lt;lineCharCount val=&quot;2&quot;/&gt;&lt;lineCharCount val=&quot;1&quot;/&gt;&lt;lineCharCount val=&quot;2&quot;/&gt;&lt;lineCharCount val=&quot;1&quot;/&gt;&lt;lineCharCount val=&quot;2&quot;/&gt;&lt;lineCharCount val=&quot;1&quot;/&gt;&lt;lineCharCount val=&quot;2&quot;/&gt;&lt;lineCharCount val=&quot;1&quot;/&gt;&lt;lineCharCount val=&quot;1&quot;/&gt;&lt;lineCharCount val=&quot;1&quot;/&gt;&lt;lineCharCount val=&quot;1&quot;/&gt;&lt;/TableIndex&gt;&lt;/ShapeTextInfo&gt;"/>
</p:tagLst>
</file>

<file path=ppt/tags/tag1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0&quot;/&gt;&lt;lineCharCount val=&quot;46&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8&quot;/&gt;&lt;lineCharCount val=&quot;32&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9&quot;/&gt;&lt;lineCharCount val=&quot;47&quot;/&gt;&lt;lineCharCount val=&quot;27&quot;/&gt;&lt;lineCharCount val=&quot;28&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0&quot;/&gt;&lt;lineCharCount val=&quot;41&quot;/&gt;&lt;/TableIndex&gt;&lt;/ShapeTextInfo&gt;"/>
  <p:tag name="PRESENTER_SHAPEINFO" val="&lt;ThreeDShapeInfo&gt;&lt;uuid val=&quot;{DEF37411-B034-471D-BC80-BA720B2A15E7}&quot;/&gt;&lt;isInvalidForFieldText val=&quot;0&quot;/&gt;&lt;Image&gt;&lt;filename val=&quot;C:\Documents and Settings\Administrator\Local Settings\Temp\CP1908148037484Session\CPTrustFolder1908148037484\PPTImport1908167585375\data\asimages\{DEF37411-B034-471D-BC80-BA720B2A15E7}_1.png&quot;/&gt;&lt;left val=&quot;0&quot;/&gt;&lt;top val=&quot;144&quot;/&gt;&lt;width val=&quot;721&quot;/&gt;&lt;height val=&quot;100&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quot;/&gt;&lt;lineCharCount val=&quot;1&quot;/&gt;&lt;lineCharCount val=&quot;62&quot;/&gt;&lt;lineCharCount val=&quot;50&quot;/&gt;&lt;lineCharCount val=&quot;41&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TIMING" val="|5.4|1.6|3.9|1.9|2|3|7.7|4.4|1.4|1.2|2.2|1"/>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6&quot;/&gt;&lt;lineCharCount val=&quot;6&quot;/&gt;&lt;lineCharCount val=&quot;28&quot;/&gt;&lt;lineCharCount val=&quot;12&quot;/&gt;&lt;lineCharCount val=&quot;19&quot;/&gt;&lt;lineCharCount val=&quot;10&quot;/&gt;&lt;lineCharCount val=&quot;11&quot;/&gt;&lt;lineCharCount val=&quot;26&quot;/&gt;&lt;lineCharCount val=&quot;8&quot;/&gt;&lt;lineCharCount val=&quot;8&quot;/&gt;&lt;lineCharCount val=&quot;9&quot;/&gt;&lt;lineCharCount val=&quot;6&quot;/&gt;&lt;lineCharCount val=&quot;5&quot;/&gt;&lt;lineCharCount val=&quot;1&quot;/&gt;&lt;lineCharCount val=&quot;1&quot;/&gt;&lt;lineCharCount val=&quot;1&quot;/&gt;&lt;lineCharCount val=&quot;1&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TIMING" val="|3.6|1.8|6.4|16.6|4.8|4.5|5.9"/>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8&quot;/&gt;&lt;lineCharCount val=&quot;62&quot;/&gt;&lt;lineCharCount val=&quot;41&quot;/&gt;&lt;lineCharCount val=&quot;59&quot;/&gt;&lt;lineCharCount val=&quot;49&quot;/&gt;&lt;lineCharCount val=&quot;9&quot;/&gt;&lt;lineCharCount val=&quot;43&quot;/&gt;&lt;lineCharCount val=&quot;51&quot;/&gt;&lt;lineCharCount val=&quot;55&quot;/&gt;&lt;lineCharCount val=&quot;1&quot;/&gt;&lt;lineCharCount val=&quot;1&quot;/&gt;&lt;lineCharCount val=&quot;1&quot;/&gt;&lt;lineCharCount val=&quot;1&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TIMING" val="|4.5|6.4|15|11.5|8.4|3.9|12.8|2.2|3.4|9.8"/>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1&quot;/&gt;&lt;lineCharCount val=&quot;9&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2&quot;/&gt;&lt;lineCharCount val=&quot;20&quot;/&gt;&lt;lineCharCount val=&quot;36&quot;/&gt;&lt;lineCharCount val=&quot;72&quot;/&gt;&lt;lineCharCount val=&quot;15&quot;/&gt;&lt;lineCharCount val=&quot;50&quot;/&gt;&lt;lineCharCount val=&quot;72&quot;/&gt;&lt;lineCharCount val=&quot;40&quot;/&gt;&lt;lineCharCount val=&quot;12&quot;/&gt;&lt;lineCharCount val=&quot;69&quot;/&gt;&lt;lineCharCount val=&quot;19&quot;/&gt;&lt;lineCharCount val=&quot;69&quot;/&gt;&lt;lineCharCount val=&quot;66&quot;/&gt;&lt;lineCharCount val=&quot;7&quot;/&gt;&lt;lineCharCount val=&quot;76&quot;/&gt;&lt;lineCharCount val=&quot;24&quot;/&gt;&lt;lineCharCount val=&quot;62&quot;/&gt;&lt;lineCharCount val=&quot;40&quot;/&gt;&lt;lineCharCount val=&quot;1&quot;/&gt;&lt;lineCharCount val=&quot;1&quot;/&gt;&lt;lineCharCount val=&quot;1&quot;/&gt;&lt;lineCharCount val=&quot;1&quot;/&gt;&lt;lineCharCount val=&quot;1&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TIMING" val="|5.3|1.4|6.6|15.6|6.3|9.9|1.7|14.7"/>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1&quot;/&gt;&lt;lineCharCount val=&quot;9&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6&quot;/&gt;&lt;lineCharCount val=&quot;11&quot;/&gt;&lt;lineCharCount val=&quot;59&quot;/&gt;&lt;lineCharCount val=&quot;29&quot;/&gt;&lt;lineCharCount val=&quot;68&quot;/&gt;&lt;lineCharCount val=&quot;36&quot;/&gt;&lt;lineCharCount val=&quot;59&quot;/&gt;&lt;lineCharCount val=&quot;19&quot;/&gt;&lt;lineCharCount val=&quot;17&quot;/&gt;&lt;lineCharCount val=&quot;14&quot;/&gt;&lt;lineCharCount val=&quot;62&quot;/&gt;&lt;lineCharCount val=&quot;32&quot;/&gt;&lt;lineCharCount val=&quot;49&quot;/&gt;&lt;lineCharCount val=&quot;22&quot;/&gt;&lt;lineCharCount val=&quot;1&quot;/&gt;&lt;lineCharCount val=&quot;1&quot;/&gt;&lt;lineCharCount val=&quot;1&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TIMING" val="|6.7|0.9|3.3|4|6.1|7|10.2"/>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2&quot;/&gt;&lt;lineCharCount val=&quot;5&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quot;/&gt;&lt;lineCharCount val=&quot;1&quot;/&gt;&lt;lineCharCount val=&quot;1&quot;/&gt;&lt;lineCharCount val=&quot;1&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8&quot;/&gt;&lt;lineCharCount val=&quot;39&quot;/&gt;&lt;lineCharCount val=&quot;64&quot;/&gt;&lt;lineCharCount val=&quot;73&quot;/&gt;&lt;lineCharCount val=&quot;17&quot;/&gt;&lt;lineCharCount val=&quot;78&quot;/&gt;&lt;lineCharCount val=&quot;1&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1&quot;/&gt;&lt;lineCharCount val=&quot;14&quot;/&gt;&lt;lineCharCount val=&quot;25&quot;/&gt;&lt;lineCharCount val=&quot;25&quot;/&gt;&lt;lineCharCount val=&quot;13&quot;/&gt;&lt;lineCharCount val=&quot;23&quot;/&gt;&lt;lineCharCount val=&quot;32&quot;/&gt;&lt;lineCharCount val=&quot;26&quot;/&gt;&lt;lineCharCount val=&quot;21&quot;/&gt;&lt;lineCharCount val=&quot;1&quot;/&gt;&lt;lineCharCount val=&quot;1&quot;/&gt;&lt;lineCharCount val=&quot;1&quot;/&gt;&lt;lineCharCount val=&quot;1&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TIMING" val="|4.5|1.8|6.5|22.5|9"/>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2&quot;/&gt;&lt;lineCharCount val=&quot;15&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quot;/&gt;&lt;lineCharCount val=&quot;1&quot;/&gt;&lt;lineCharCount val=&quot;1&quot;/&gt;&lt;lineCharCount val=&quot;1&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11&quot;/&gt;&lt;lineCharCount val=&quot;54&quot;/&gt;&lt;lineCharCount val=&quot;50&quot;/&gt;&lt;lineCharCount val=&quot;31&quot;/&gt;&lt;lineCharCount val=&quot;14&quot;/&gt;&lt;lineCharCount val=&quot;44&quot;/&gt;&lt;lineCharCount val=&quot;24&quot;/&gt;&lt;lineCharCount val=&quot;1&quot;/&gt;&lt;lineCharCount val=&quot;1&quot;/&gt;&lt;lineCharCount val=&quot;1&quot;/&gt;&lt;lineCharCount val=&quot;1&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TIMING" val="|4.9|2.9|5.6"/>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7&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8&quot;/&gt;&lt;lineCharCount val=&quot;51&quot;/&gt;&lt;lineCharCount val=&quot;19&quot;/&gt;&lt;lineCharCount val=&quot;1&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5&quot;/&gt;&lt;lineCharCount val=&quot;20&quot;/&gt;&lt;lineCharCount val=&quot;22&quot;/&gt;&lt;lineCharCount val=&quot;18&quot;/&gt;&lt;lineCharCount val=&quot;18&quot;/&gt;&lt;lineCharCount val=&quot;19&quot;/&gt;&lt;lineCharCount val=&quot;12&quot;/&gt;&lt;lineCharCount val=&quot;16&quot;/&gt;&lt;lineCharCount val=&quot;19&quot;/&gt;&lt;lineCharCount val=&quot;18&quot;/&gt;&lt;lineCharCount val=&quot;11&quot;/&gt;&lt;lineCharCount val=&quot;1&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TIMING" val="|4.9|6.7|8.5|1|6.3|5.9|21.8|11.7"/>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8&quot;/&gt;&lt;lineCharCount val=&quot;9&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quot;/&gt;&lt;lineCharCount val=&quot;1&quot;/&gt;&lt;lineCharCount val=&quot;1&quot;/&gt;&lt;lineCharCount val=&quot;1&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8&quot;/&gt;&lt;lineCharCount val=&quot;20&quot;/&gt;&lt;lineCharCount val=&quot;14&quot;/&gt;&lt;lineCharCount val=&quot;19&quot;/&gt;&lt;lineCharCount val=&quot;12&quot;/&gt;&lt;lineCharCount val=&quot;49&quot;/&gt;&lt;lineCharCount val=&quot;29&quot;/&gt;&lt;lineCharCount val=&quot;35&quot;/&gt;&lt;lineCharCount val=&quot;53&quot;/&gt;&lt;lineCharCount val=&quot;51&quot;/&gt;&lt;lineCharCount val=&quot;39&quot;/&gt;&lt;lineCharCount val=&quot;52&quot;/&gt;&lt;lineCharCount val=&quot;48&quot;/&gt;&lt;lineCharCount val=&quot;45&quot;/&gt;&lt;lineCharCount val=&quot;46&quot;/&gt;&lt;lineCharCount val=&quot;44&quot;/&gt;&lt;lineCharCount val=&quot;43&quot;/&gt;&lt;lineCharCount val=&quot;53&quot;/&gt;&lt;lineCharCount val=&quot;52&quot;/&gt;&lt;lineCharCount val=&quot;45&quot;/&gt;&lt;lineCharCount val=&quot;26&quot;/&gt;&lt;lineCharCount val=&quot;1&quot;/&gt;&lt;lineCharCount val=&quot;1&quot;/&gt;&lt;lineCharCount val=&quot;1&quot;/&gt;&lt;lineCharCount val=&quot;1&quot;/&gt;&lt;lineCharCount val=&quot;1&quot;/&gt;&lt;lineCharCount val=&quot;1&quot;/&gt;&lt;lineCharCount val=&quot;1&quot;/&gt;&lt;lineCharCount val=&quot;1&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37&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TIMING" val="|4.3|1.6|10.5|7.8|3.5|4.7|5.4|22.1|7"/>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8&quot;/&gt;&lt;lineCharCount val=&quot;9&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4&quot;/&gt;&lt;lineCharCount val=&quot;18&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quot;/&gt;&lt;lineCharCount val=&quot;1&quot;/&gt;&lt;lineCharCount val=&quot;1&quot;/&gt;&lt;lineCharCount val=&quot;1&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3&quot;/&gt;&lt;lineCharCount val=&quot;11&quot;/&gt;&lt;lineCharCount val=&quot;9&quot;/&gt;&lt;lineCharCount val=&quot;59&quot;/&gt;&lt;lineCharCount val=&quot;43&quot;/&gt;&lt;lineCharCount val=&quot;46&quot;/&gt;&lt;lineCharCount val=&quot;23&quot;/&gt;&lt;lineCharCount val=&quot;14&quot;/&gt;&lt;lineCharCount val=&quot;64&quot;/&gt;&lt;lineCharCount val=&quot;61&quot;/&gt;&lt;lineCharCount val=&quot;12&quot;/&gt;&lt;lineCharCount val=&quot;39&quot;/&gt;&lt;lineCharCount val=&quot;57&quot;/&gt;&lt;lineCharCount val=&quot;52&quot;/&gt;&lt;lineCharCount val=&quot;64&quot;/&gt;&lt;lineCharCount val=&quot;60&quot;/&gt;&lt;lineCharCount val=&quot;40&quot;/&gt;&lt;lineCharCount val=&quot;49&quot;/&gt;&lt;lineCharCount val=&quot;1&quot;/&gt;&lt;lineCharCount val=&quot;1&quot;/&gt;&lt;lineCharCount val=&quot;1&quot;/&gt;&lt;lineCharCount val=&quot;1&quot;/&gt;&lt;lineCharCount val=&quot;1&quot;/&gt;&lt;lineCharCount val=&quot;1&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TIMING" val="|4.2|1.3|4.2|6.5|7.2"/>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1&quot;/&gt;&lt;lineCharCount val=&quot;8&quot;/&gt;&lt;lineCharCount val=&quot;33&quot;/&gt;&lt;lineCharCount val=&quot;39&quot;/&gt;&lt;lineCharCount val=&quot;20&quot;/&gt;&lt;lineCharCount val=&quot;39&quot;/&gt;&lt;lineCharCount val=&quot;35&quot;/&gt;&lt;lineCharCount val=&quot;34&quot;/&gt;&lt;lineCharCount val=&quot;18&quot;/&gt;&lt;lineCharCount val=&quot;38&quot;/&gt;&lt;lineCharCount val=&quot;31&quot;/&gt;&lt;lineCharCount val=&quot;34&quot;/&gt;&lt;lineCharCount val=&quot;39&quot;/&gt;&lt;lineCharCount val=&quot;23&quot;/&gt;&lt;lineCharCount val=&quot;31&quot;/&gt;&lt;lineCharCount val=&quot;43&quot;/&gt;&lt;lineCharCount val=&quot;1&quot;/&gt;&lt;lineCharCount val=&quot;1&quot;/&gt;&lt;lineCharCount val=&quot;1&quot;/&gt;&lt;lineCharCount val=&quot;1&quot;/&gt;&lt;lineCharCount val=&quot;1&quot;/&gt;&lt;lineCharCount val=&quot;1&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TIMING" val="|5|8.5|4.9|7.6|11.3|4.7"/>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6&quot;/&gt;&lt;lineCharCount val=&quot;20&quot;/&gt;&lt;lineCharCount val=&quot;68&quot;/&gt;&lt;lineCharCount val=&quot;10&quot;/&gt;&lt;lineCharCount val=&quot;74&quot;/&gt;&lt;lineCharCount val=&quot;29&quot;/&gt;&lt;lineCharCount val=&quot;76&quot;/&gt;&lt;lineCharCount val=&quot;23&quot;/&gt;&lt;lineCharCount val=&quot;64&quot;/&gt;&lt;lineCharCount val=&quot;68&quot;/&gt;&lt;lineCharCount val=&quot;14&quot;/&gt;&lt;lineCharCount val=&quot;63&quot;/&gt;&lt;lineCharCount val=&quot;58&quot;/&gt;&lt;lineCharCount val=&quot;1&quot;/&gt;&lt;lineCharCount val=&quot;1&quot;/&gt;&lt;lineCharCount val=&quot;1&quot;/&gt;&lt;lineCharCount val=&quot;1&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quot;/&gt;&lt;lineCharCount val=&quot;1&quot;/&gt;&lt;lineCharCount val=&quot;1&quot;/&gt;&lt;lineCharCount val=&quot;1&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TIMING" val="|2.4|3.2|4.7|2.1|16.4|5|2.5|4"/>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9&quot;/&gt;&lt;lineCharCount val=&quot;11&quot;/&gt;&lt;lineCharCount val=&quot;52&quot;/&gt;&lt;lineCharCount val=&quot;14&quot;/&gt;&lt;lineCharCount val=&quot;58&quot;/&gt;&lt;lineCharCount val=&quot;55&quot;/&gt;&lt;lineCharCount val=&quot;28&quot;/&gt;&lt;lineCharCount val=&quot;66&quot;/&gt;&lt;lineCharCount val=&quot;57&quot;/&gt;&lt;lineCharCount val=&quot;14&quot;/&gt;&lt;lineCharCount val=&quot;23&quot;/&gt;&lt;lineCharCount val=&quot;36&quot;/&gt;&lt;lineCharCount val=&quot;22&quot;/&gt;&lt;lineCharCount val=&quot;1&quot;/&gt;&lt;lineCharCount val=&quot;1&quot;/&gt;&lt;lineCharCount val=&quot;1&quot;/&gt;&lt;lineCharCount val=&quot;1&quot;/&gt;&lt;lineCharCount val=&quot;1&quot;/&gt;&lt;lineCharCount val=&quot;1&quot;/&gt;&lt;lineCharCount val=&quot;1&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TIMING" val="|5.9|0.4|7.6|6.8|5.2"/>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4&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quot;/&gt;&lt;lineCharCount val=&quot;1&quot;/&gt;&lt;lineCharCount val=&quot;1&quot;/&gt;&lt;lineCharCount val=&quot;1&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8&quot;/&gt;&lt;lineCharCount val=&quot;69&quot;/&gt;&lt;lineCharCount val=&quot;36&quot;/&gt;&lt;lineCharCount val=&quot;67&quot;/&gt;&lt;lineCharCount val=&quot;22&quot;/&gt;&lt;lineCharCount val=&quot;27&quot;/&gt;&lt;lineCharCount val=&quot;71&quot;/&gt;&lt;lineCharCount val=&quot;72&quot;/&gt;&lt;lineCharCount val=&quot;20&quot;/&gt;&lt;lineCharCount val=&quot;1&quot;/&gt;&lt;lineCharCount val=&quot;1&quot;/&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TIMING" val="|4.5|1.2|8.5|13.4|0.5"/>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6&quot;/&gt;&lt;lineCharCount val=&quot;9&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quot;/&gt;&lt;lineCharCount val=&quot;1&quot;/&gt;&lt;lineCharCount val=&quot;1&quot;/&gt;&lt;lineCharCount val=&quot;1&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1&quot;/&gt;&lt;lineCharCount val=&quot;64&quot;/&gt;&lt;lineCharCount val=&quot;61&quot;/&gt;&lt;lineCharCount val=&quot;46&quot;/&gt;&lt;lineCharCount val=&quot;61&quot;/&gt;&lt;lineCharCount val=&quot;38&quot;/&gt;&lt;lineCharCount val=&quot;14&quot;/&gt;&lt;lineCharCount val=&quot;62&quot;/&gt;&lt;lineCharCount val=&quot;66&quot;/&gt;&lt;lineCharCount val=&quot;53&quot;/&gt;&lt;lineCharCount val=&quot;1&quot;/&gt;&lt;lineCharCount val=&quot;1&quot;/&gt;&lt;/TableIndex&gt;&lt;/ShapeTextInfo&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7421</TotalTime>
  <Words>2746</Words>
  <Application>Microsoft Office PowerPoint</Application>
  <PresentationFormat>On-screen Show (4:3)</PresentationFormat>
  <Paragraphs>694</Paragraphs>
  <Slides>38</Slides>
  <Notes>0</Notes>
  <HiddenSlides>0</HiddenSlides>
  <MMClips>38</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Clarity</vt:lpstr>
      <vt:lpstr>PowerPoint Presentation</vt:lpstr>
      <vt:lpstr>PowerPoint Presentation</vt:lpstr>
      <vt:lpstr>Overview</vt:lpstr>
      <vt:lpstr>Terrestrial-based solutions: ALERT Radio</vt:lpstr>
      <vt:lpstr>ALERT Radio General Information</vt:lpstr>
      <vt:lpstr>Advantages/Disadvantages to ALERT Radio</vt:lpstr>
      <vt:lpstr>Terrestrial-based solutions: Interrogated Radio</vt:lpstr>
      <vt:lpstr>Advantages/Disadvantages of Interrogated Radio</vt:lpstr>
      <vt:lpstr>Terrestrial-based solutions: GSM/GPRS</vt:lpstr>
      <vt:lpstr>GSM/GPRS General Information</vt:lpstr>
      <vt:lpstr>Advantages/Disadvantages of GSM/GPRS</vt:lpstr>
      <vt:lpstr>METEOBURST Radio</vt:lpstr>
      <vt:lpstr>METEOBURST General Information</vt:lpstr>
      <vt:lpstr>Advantages/Disadvantages of METEOBURST </vt:lpstr>
      <vt:lpstr>Satellite-based solutions: ORBCOMM</vt:lpstr>
      <vt:lpstr>Advantages/Disadvantages of ORBCOMM  </vt:lpstr>
      <vt:lpstr>Satellite-based solutions: Iridium</vt:lpstr>
      <vt:lpstr>Advantages/Disadvantages of Iridium</vt:lpstr>
      <vt:lpstr>Satellite-based solutions: INMARSAT</vt:lpstr>
      <vt:lpstr>Advantages/Disadvantages of INMARSAT</vt:lpstr>
      <vt:lpstr>Satellite-based solutions: INSAT</vt:lpstr>
      <vt:lpstr>Advantages/Disadvantages of INSAT</vt:lpstr>
      <vt:lpstr>Satellite-based solutions: VSAT</vt:lpstr>
      <vt:lpstr>Advantages/Disadvantages of VSAT</vt:lpstr>
      <vt:lpstr>Factors in Deciding a Best Fit in Data Communication</vt:lpstr>
      <vt:lpstr>Factors: Availability</vt:lpstr>
      <vt:lpstr>Factors: Cooperation and Economy of Scale</vt:lpstr>
      <vt:lpstr>Factors: Cost (Initial Purchase)</vt:lpstr>
      <vt:lpstr>Factors: Recurring Cost (Use Fee)</vt:lpstr>
      <vt:lpstr>Factors: Data Distribution</vt:lpstr>
      <vt:lpstr>Factors: Latency</vt:lpstr>
      <vt:lpstr>Factors: Maintenance</vt:lpstr>
      <vt:lpstr>Factors: Privacy</vt:lpstr>
      <vt:lpstr>Factors: Sustainability</vt:lpstr>
      <vt:lpstr>Factors: Comparison</vt:lpstr>
      <vt:lpstr>Which telemetry solution provides higher reliability?</vt:lpstr>
      <vt:lpstr>Which telemetry systems are greater in cost?</vt:lpstr>
      <vt:lpstr>End of Module 2: Part 2</vt:lpstr>
    </vt:vector>
  </TitlesOfParts>
  <Company>Innovative Hydrology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technology available for real-time hydrologic information systems: Instrumentation</dc:title>
  <dc:creator>Matt Heggli</dc:creator>
  <cp:lastModifiedBy>mark</cp:lastModifiedBy>
  <cp:revision>249</cp:revision>
  <cp:lastPrinted>2012-09-18T20:18:32Z</cp:lastPrinted>
  <dcterms:created xsi:type="dcterms:W3CDTF">2012-06-11T18:42:42Z</dcterms:created>
  <dcterms:modified xsi:type="dcterms:W3CDTF">2012-09-23T00:17:46Z</dcterms:modified>
</cp:coreProperties>
</file>